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60" r:id="rId4"/>
    <p:sldId id="257" r:id="rId5"/>
    <p:sldId id="263" r:id="rId6"/>
    <p:sldId id="258" r:id="rId7"/>
    <p:sldId id="259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3"/>
  </p:normalViewPr>
  <p:slideViewPr>
    <p:cSldViewPr snapToGrid="0" snapToObjects="1">
      <p:cViewPr>
        <p:scale>
          <a:sx n="57" d="100"/>
          <a:sy n="57" d="100"/>
        </p:scale>
        <p:origin x="912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F4F41-0E41-4241-808A-1521933E80B7}" type="datetimeFigureOut">
              <a:rPr lang="en-US" smtClean="0"/>
              <a:t>7/31/17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E48A3-52DE-B942-B3AC-E85D184DA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9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48A3-52DE-B942-B3AC-E85D184DA0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419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48A3-52DE-B942-B3AC-E85D184DA0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66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0F48-ED05-0648-983E-634339C0A165}" type="datetime1">
              <a:rPr lang="en-US" smtClean="0"/>
              <a:t>7/31/17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2A35-6D65-A046-9C77-33E4BD617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49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93AD-834A-FD40-A25D-9E0009AE45A7}" type="datetime1">
              <a:rPr lang="en-US" smtClean="0"/>
              <a:t>7/31/17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2A35-6D65-A046-9C77-33E4BD617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44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47B8-A77F-4D48-B0E3-45A89591F421}" type="datetime1">
              <a:rPr lang="en-US" smtClean="0"/>
              <a:t>7/31/17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2A35-6D65-A046-9C77-33E4BD617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88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7369-E61E-7444-A0F0-733ED15C97CB}" type="datetime1">
              <a:rPr lang="en-US" smtClean="0"/>
              <a:t>7/31/17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2A35-6D65-A046-9C77-33E4BD617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37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FCB7-6C5E-9546-A588-A83D00132A82}" type="datetime1">
              <a:rPr lang="en-US" smtClean="0"/>
              <a:t>7/31/17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2A35-6D65-A046-9C77-33E4BD617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18A4-6850-C045-83A3-4BC38BCDBF26}" type="datetime1">
              <a:rPr lang="en-US" smtClean="0"/>
              <a:t>7/31/17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2A35-6D65-A046-9C77-33E4BD617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48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ECA5-D0F0-154A-BA03-E03D70AAF8F0}" type="datetime1">
              <a:rPr lang="en-US" smtClean="0"/>
              <a:t>7/31/17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2A35-6D65-A046-9C77-33E4BD617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8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A89F-E7F1-0D4D-91CE-11C4664EBA8D}" type="datetime1">
              <a:rPr lang="en-US" smtClean="0"/>
              <a:t>7/31/17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2A35-6D65-A046-9C77-33E4BD617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6C07-91C6-4C4D-8F33-D7DEF3830B5F}" type="datetime1">
              <a:rPr lang="en-US" smtClean="0"/>
              <a:t>7/31/17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2A35-6D65-A046-9C77-33E4BD617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1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3A4E3-DE18-C940-9DBA-08B8795D099D}" type="datetime1">
              <a:rPr lang="en-US" smtClean="0"/>
              <a:t>7/31/17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2A35-6D65-A046-9C77-33E4BD617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7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74CF-1EED-0B4D-9135-D1E4D337B491}" type="datetime1">
              <a:rPr lang="en-US" smtClean="0"/>
              <a:t>7/31/17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2A35-6D65-A046-9C77-33E4BD617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B7B83-8F27-704B-866B-D432AD32C3B9}" type="datetime1">
              <a:rPr lang="en-US" smtClean="0"/>
              <a:t>7/31/17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mr-IN" smtClean="0"/>
              <a:t>Isa K. Zimmerman           MASCD      July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E2A35-6D65-A046-9C77-33E4BD617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98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cue.org/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Relationship Id="rId3" Type="http://schemas.openxmlformats.org/officeDocument/2006/relationships/image" Target="../media/image4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kz1@verizon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122362"/>
            <a:ext cx="9648825" cy="2606675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Optima" charset="0"/>
                <a:ea typeface="Optima" charset="0"/>
                <a:cs typeface="Optima" charset="0"/>
              </a:rPr>
              <a:t>Statehouse Day </a:t>
            </a:r>
            <a:br>
              <a:rPr lang="en-US" b="1" dirty="0" smtClean="0">
                <a:latin typeface="Optima" charset="0"/>
                <a:ea typeface="Optima" charset="0"/>
                <a:cs typeface="Optima" charset="0"/>
              </a:rPr>
            </a:br>
            <a:r>
              <a:rPr lang="en-US" b="1" dirty="0" smtClean="0">
                <a:latin typeface="Optima" charset="0"/>
                <a:ea typeface="Optima" charset="0"/>
                <a:cs typeface="Optima" charset="0"/>
              </a:rPr>
              <a:t>(Kids &amp; Computers)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5333" y="3149600"/>
            <a:ext cx="10470091" cy="338666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ogo in 198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743" y="3199870"/>
            <a:ext cx="6300788" cy="328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645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Optima" charset="0"/>
                <a:ea typeface="Optima" charset="0"/>
                <a:cs typeface="Optima" charset="0"/>
              </a:rPr>
              <a:t>Logo 2017 </a:t>
            </a:r>
            <a:endParaRPr lang="en-US" dirty="0">
              <a:latin typeface="Optima" charset="0"/>
              <a:ea typeface="Optima" charset="0"/>
              <a:cs typeface="Optima" charset="0"/>
            </a:endParaRPr>
          </a:p>
        </p:txBody>
      </p:sp>
      <p:pic>
        <p:nvPicPr>
          <p:cNvPr id="3074" name="Picture 2" descr="ogo">
            <a:hlinkClick r:id="rId3" tooltip="MassCUE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467" y="2387600"/>
            <a:ext cx="7264400" cy="1794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2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Optima" charset="0"/>
                <a:ea typeface="Optima" charset="0"/>
                <a:cs typeface="Optima" charset="0"/>
              </a:rPr>
              <a:t>Where it took place</a:t>
            </a:r>
            <a:endParaRPr lang="en-US" b="1" dirty="0">
              <a:latin typeface="Optima" charset="0"/>
              <a:ea typeface="Optima" charset="0"/>
              <a:cs typeface="Optima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6400" y="2573867"/>
            <a:ext cx="4741333" cy="32004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8132" y="2573867"/>
            <a:ext cx="5113867" cy="32004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		</a:t>
            </a:r>
            <a:r>
              <a:rPr lang="en-US" b="1" dirty="0" smtClean="0">
                <a:latin typeface="Optima" charset="0"/>
                <a:ea typeface="Optima" charset="0"/>
                <a:cs typeface="Optima" charset="0"/>
              </a:rPr>
              <a:t>1987  </a:t>
            </a:r>
            <a:r>
              <a:rPr lang="en-US" b="1" i="1" dirty="0" smtClean="0">
                <a:latin typeface="Optima" charset="0"/>
                <a:ea typeface="Optima" charset="0"/>
                <a:cs typeface="Optima" charset="0"/>
              </a:rPr>
              <a:t>First Statehouse Day</a:t>
            </a:r>
            <a:endParaRPr lang="en-US" dirty="0">
              <a:latin typeface="Optima" charset="0"/>
              <a:ea typeface="Optima" charset="0"/>
              <a:cs typeface="Optima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1"/>
            <a:r>
              <a:rPr lang="en-US" sz="4800" b="1" dirty="0" smtClean="0">
                <a:latin typeface="Optima" charset="0"/>
                <a:ea typeface="Optima" charset="0"/>
                <a:cs typeface="Optima" charset="0"/>
              </a:rPr>
              <a:t>At the time:</a:t>
            </a:r>
          </a:p>
          <a:p>
            <a:pPr lvl="1"/>
            <a:endParaRPr lang="en-US" sz="4800" b="1" dirty="0">
              <a:latin typeface="Optima" charset="0"/>
              <a:ea typeface="Optima" charset="0"/>
              <a:cs typeface="Optima" charset="0"/>
            </a:endParaRPr>
          </a:p>
          <a:p>
            <a:pPr lvl="1"/>
            <a:r>
              <a:rPr lang="en-US" sz="4800" b="1" dirty="0" smtClean="0">
                <a:latin typeface="Optima" charset="0"/>
                <a:ea typeface="Optima" charset="0"/>
                <a:cs typeface="Optima" charset="0"/>
              </a:rPr>
              <a:t>Desktops only</a:t>
            </a:r>
          </a:p>
          <a:p>
            <a:pPr lvl="1"/>
            <a:r>
              <a:rPr lang="en-US" sz="4800" b="1" dirty="0" smtClean="0">
                <a:latin typeface="Optima" charset="0"/>
                <a:ea typeface="Optima" charset="0"/>
                <a:cs typeface="Optima" charset="0"/>
              </a:rPr>
              <a:t>Few legislators had computers or knew about their role </a:t>
            </a:r>
            <a:r>
              <a:rPr lang="en-US" sz="4800" b="1" smtClean="0">
                <a:latin typeface="Optima" charset="0"/>
                <a:ea typeface="Optima" charset="0"/>
                <a:cs typeface="Optima" charset="0"/>
              </a:rPr>
              <a:t>in education</a:t>
            </a:r>
            <a:endParaRPr lang="en-US" sz="4800" b="1" dirty="0" smtClean="0">
              <a:latin typeface="Optima" charset="0"/>
              <a:ea typeface="Optima" charset="0"/>
              <a:cs typeface="Optima" charset="0"/>
            </a:endParaRPr>
          </a:p>
          <a:p>
            <a:pPr lvl="1"/>
            <a:endParaRPr lang="en-US" sz="4800" b="1" dirty="0">
              <a:latin typeface="Optima" charset="0"/>
              <a:ea typeface="Optima" charset="0"/>
              <a:cs typeface="Optima" charset="0"/>
            </a:endParaRPr>
          </a:p>
          <a:p>
            <a:pPr lvl="1"/>
            <a:endParaRPr lang="en-US" sz="4800" b="1" dirty="0">
              <a:latin typeface="Optima" charset="0"/>
              <a:ea typeface="Optima" charset="0"/>
              <a:cs typeface="Optima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1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Optima" charset="0"/>
                <a:ea typeface="Optima" charset="0"/>
                <a:cs typeface="Optima" charset="0"/>
              </a:rPr>
              <a:t>Why do all this heavy lifting (literally)?</a:t>
            </a:r>
            <a:endParaRPr lang="en-US" b="1" dirty="0">
              <a:latin typeface="Optima" charset="0"/>
              <a:ea typeface="Optima" charset="0"/>
              <a:cs typeface="Optim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latin typeface="Optima" charset="0"/>
                <a:ea typeface="Optima" charset="0"/>
                <a:cs typeface="Optima" charset="0"/>
              </a:rPr>
              <a:t>Educators cannot lobby (unless they apply/pay to be lobbyist)</a:t>
            </a:r>
            <a:r>
              <a:rPr lang="mr-IN" sz="3600" b="1" dirty="0" smtClean="0">
                <a:latin typeface="Optima" charset="0"/>
                <a:ea typeface="Optima" charset="0"/>
                <a:cs typeface="Optima" charset="0"/>
              </a:rPr>
              <a:t>…</a:t>
            </a:r>
            <a:endParaRPr lang="en-US" sz="3600" b="1" dirty="0" smtClean="0">
              <a:latin typeface="Optima" charset="0"/>
              <a:ea typeface="Optima" charset="0"/>
              <a:cs typeface="Optima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latin typeface="Optima" charset="0"/>
                <a:ea typeface="Optima" charset="0"/>
                <a:cs typeface="Optima" charset="0"/>
              </a:rPr>
              <a:t>so demonstration is a perfect teaching tool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dirty="0">
              <a:latin typeface="Optima" charset="0"/>
              <a:ea typeface="Optima" charset="0"/>
              <a:cs typeface="Optima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latin typeface="Optima" charset="0"/>
                <a:ea typeface="Optima" charset="0"/>
                <a:cs typeface="Optima" charset="0"/>
              </a:rPr>
              <a:t>Visiting the State House is an experience every student should have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dirty="0">
              <a:latin typeface="Optima" charset="0"/>
              <a:ea typeface="Optima" charset="0"/>
              <a:cs typeface="Optima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latin typeface="Optima" charset="0"/>
                <a:ea typeface="Optima" charset="0"/>
                <a:cs typeface="Optima" charset="0"/>
              </a:rPr>
              <a:t>Technology costs money &amp; does so recurrently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dirty="0">
              <a:latin typeface="Optima" charset="0"/>
              <a:ea typeface="Optima" charset="0"/>
              <a:cs typeface="Optima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dirty="0">
              <a:latin typeface="Optima" charset="0"/>
              <a:ea typeface="Optima" charset="0"/>
              <a:cs typeface="Optima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0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Optima" charset="0"/>
                <a:ea typeface="Optima" charset="0"/>
                <a:cs typeface="Optima" charset="0"/>
              </a:rPr>
              <a:t>How it worked_1.0</a:t>
            </a:r>
            <a:endParaRPr lang="en-US" b="1" dirty="0">
              <a:latin typeface="Optima" charset="0"/>
              <a:ea typeface="Optima" charset="0"/>
              <a:cs typeface="Optim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Optima" charset="0"/>
                <a:ea typeface="Optima" charset="0"/>
                <a:cs typeface="Optima" charset="0"/>
              </a:rPr>
              <a:t>Kids &amp; computers driven to Boston from about 20 schools</a:t>
            </a:r>
          </a:p>
          <a:p>
            <a:endParaRPr lang="en-US" sz="3600" b="1" dirty="0">
              <a:latin typeface="Optima" charset="0"/>
              <a:ea typeface="Optima" charset="0"/>
              <a:cs typeface="Optima" charset="0"/>
            </a:endParaRPr>
          </a:p>
          <a:p>
            <a:r>
              <a:rPr lang="en-US" sz="3600" b="1" dirty="0" smtClean="0">
                <a:latin typeface="Optima" charset="0"/>
                <a:ea typeface="Optima" charset="0"/>
                <a:cs typeface="Optima" charset="0"/>
              </a:rPr>
              <a:t>Kids &amp; IT staff set up the stations (including artifacts)</a:t>
            </a:r>
          </a:p>
          <a:p>
            <a:endParaRPr lang="en-US" sz="3600" b="1" dirty="0">
              <a:latin typeface="Optima" charset="0"/>
              <a:ea typeface="Optima" charset="0"/>
              <a:cs typeface="Optima" charset="0"/>
            </a:endParaRPr>
          </a:p>
          <a:p>
            <a:r>
              <a:rPr lang="en-US" sz="3600" b="1" dirty="0" smtClean="0">
                <a:latin typeface="Optima" charset="0"/>
                <a:ea typeface="Optima" charset="0"/>
                <a:cs typeface="Optima" charset="0"/>
              </a:rPr>
              <a:t>Kids demonstrated what they could do</a:t>
            </a:r>
            <a:endParaRPr lang="en-US" sz="3600" b="1" dirty="0">
              <a:latin typeface="Optima" charset="0"/>
              <a:ea typeface="Optima" charset="0"/>
              <a:cs typeface="Optima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6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Optima" charset="0"/>
                <a:ea typeface="Optima" charset="0"/>
                <a:cs typeface="Optima" charset="0"/>
              </a:rPr>
              <a:t>How it worked_2.0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Optima" charset="0"/>
                <a:ea typeface="Optima" charset="0"/>
                <a:cs typeface="Optima" charset="0"/>
              </a:rPr>
              <a:t>Kids &amp; an adult went to office of own Rep &amp; Senator </a:t>
            </a:r>
          </a:p>
          <a:p>
            <a:endParaRPr lang="en-US" sz="3200" b="1" dirty="0">
              <a:latin typeface="Optima" charset="0"/>
              <a:ea typeface="Optima" charset="0"/>
              <a:cs typeface="Optima" charset="0"/>
            </a:endParaRPr>
          </a:p>
          <a:p>
            <a:r>
              <a:rPr lang="en-US" sz="3200" b="1" dirty="0" smtClean="0">
                <a:latin typeface="Optima" charset="0"/>
                <a:ea typeface="Optima" charset="0"/>
                <a:cs typeface="Optima" charset="0"/>
              </a:rPr>
              <a:t>Legislator came to the hall &amp; watched, listened &amp; asked questions</a:t>
            </a:r>
          </a:p>
          <a:p>
            <a:endParaRPr lang="en-US" sz="3200" b="1" dirty="0">
              <a:latin typeface="Optima" charset="0"/>
              <a:ea typeface="Optima" charset="0"/>
              <a:cs typeface="Optima" charset="0"/>
            </a:endParaRPr>
          </a:p>
          <a:p>
            <a:r>
              <a:rPr lang="en-US" sz="3200" b="1" dirty="0" smtClean="0">
                <a:latin typeface="Optima" charset="0"/>
                <a:ea typeface="Optima" charset="0"/>
                <a:cs typeface="Optima" charset="0"/>
              </a:rPr>
              <a:t>Legislator walked around to other tables to see what others were doing</a:t>
            </a:r>
            <a:endParaRPr lang="en-US" sz="3200" b="1" dirty="0">
              <a:latin typeface="Optima" charset="0"/>
              <a:ea typeface="Optima" charset="0"/>
              <a:cs typeface="Optima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0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Optima" charset="0"/>
                <a:ea typeface="Optima" charset="0"/>
                <a:cs typeface="Optima" charset="0"/>
              </a:rPr>
              <a:t>Contact Information</a:t>
            </a:r>
            <a:endParaRPr lang="en-US" sz="4800" b="1" dirty="0">
              <a:latin typeface="Optima" charset="0"/>
              <a:ea typeface="Optima" charset="0"/>
              <a:cs typeface="Optim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>
              <a:latin typeface="Optima" charset="0"/>
              <a:ea typeface="Optima" charset="0"/>
              <a:cs typeface="Optima" charset="0"/>
            </a:endParaRPr>
          </a:p>
          <a:p>
            <a:pPr algn="ctr"/>
            <a:r>
              <a:rPr lang="en-US" sz="3200" b="1" dirty="0" smtClean="0">
                <a:latin typeface="Optima" charset="0"/>
                <a:ea typeface="Optima" charset="0"/>
                <a:cs typeface="Optima" charset="0"/>
              </a:rPr>
              <a:t>Isa </a:t>
            </a:r>
            <a:r>
              <a:rPr lang="en-US" sz="3200" b="1" dirty="0" err="1" smtClean="0">
                <a:latin typeface="Optima" charset="0"/>
                <a:ea typeface="Optima" charset="0"/>
                <a:cs typeface="Optima" charset="0"/>
              </a:rPr>
              <a:t>Kaftal</a:t>
            </a:r>
            <a:r>
              <a:rPr lang="en-US" sz="3200" b="1" dirty="0" smtClean="0">
                <a:latin typeface="Optima" charset="0"/>
                <a:ea typeface="Optima" charset="0"/>
                <a:cs typeface="Optima" charset="0"/>
              </a:rPr>
              <a:t> Zimmerman</a:t>
            </a:r>
            <a:endParaRPr lang="en-US" b="1" dirty="0" smtClean="0"/>
          </a:p>
          <a:p>
            <a:pPr algn="ctr"/>
            <a:r>
              <a:rPr lang="en-US" sz="3200" b="1" dirty="0" smtClean="0">
                <a:latin typeface="Optima" charset="0"/>
                <a:ea typeface="Optima" charset="0"/>
                <a:cs typeface="Optima" charset="0"/>
              </a:rPr>
              <a:t>Executive Director, MASCD</a:t>
            </a:r>
          </a:p>
          <a:p>
            <a:r>
              <a:rPr lang="en-US" sz="3200" b="1" dirty="0" smtClean="0">
                <a:latin typeface="Optima" charset="0"/>
                <a:ea typeface="Optima" charset="0"/>
                <a:cs typeface="Optima" charset="0"/>
              </a:rPr>
              <a:t> </a:t>
            </a:r>
            <a:endParaRPr lang="en-US" sz="3200" b="1" dirty="0">
              <a:latin typeface="Optima" charset="0"/>
              <a:ea typeface="Optima" charset="0"/>
              <a:cs typeface="Optima" charset="0"/>
            </a:endParaRPr>
          </a:p>
          <a:p>
            <a:pPr algn="ctr"/>
            <a:r>
              <a:rPr lang="en-US" sz="3200" b="1" dirty="0" smtClean="0">
                <a:latin typeface="Optima" charset="0"/>
                <a:ea typeface="Optima" charset="0"/>
                <a:cs typeface="Optima" charset="0"/>
                <a:hlinkClick r:id="rId2"/>
              </a:rPr>
              <a:t>ikz1@verizon.net</a:t>
            </a:r>
            <a:endParaRPr lang="en-US" sz="3200" b="1" dirty="0" smtClean="0">
              <a:latin typeface="Optima" charset="0"/>
              <a:ea typeface="Optima" charset="0"/>
              <a:cs typeface="Optima" charset="0"/>
            </a:endParaRPr>
          </a:p>
          <a:p>
            <a:pPr algn="ctr"/>
            <a:r>
              <a:rPr lang="en-US" sz="3200" b="1" dirty="0" err="1" smtClean="0">
                <a:latin typeface="Optima" charset="0"/>
                <a:ea typeface="Optima" charset="0"/>
                <a:cs typeface="Optima" charset="0"/>
              </a:rPr>
              <a:t>IKZAdvisors.com</a:t>
            </a:r>
            <a:endParaRPr lang="en-US" sz="3200" b="1" dirty="0" smtClean="0">
              <a:latin typeface="Optima" charset="0"/>
              <a:ea typeface="Optima" charset="0"/>
              <a:cs typeface="Optima" charset="0"/>
            </a:endParaRPr>
          </a:p>
          <a:p>
            <a:pPr algn="ctr"/>
            <a:r>
              <a:rPr lang="en-US" sz="3200" b="1" dirty="0" smtClean="0">
                <a:latin typeface="Optima" charset="0"/>
                <a:ea typeface="Optima" charset="0"/>
                <a:cs typeface="Optima" charset="0"/>
              </a:rPr>
              <a:t>617-642-4733</a:t>
            </a:r>
            <a:endParaRPr lang="en-US" sz="3200" b="1" dirty="0">
              <a:latin typeface="Optima" charset="0"/>
              <a:ea typeface="Optima" charset="0"/>
              <a:cs typeface="Optima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Isa K. Zimmerman           MASCD      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6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205</Words>
  <Application>Microsoft Macintosh PowerPoint</Application>
  <PresentationFormat>Widescreen</PresentationFormat>
  <Paragraphs>44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Calibri Light</vt:lpstr>
      <vt:lpstr>Mangal</vt:lpstr>
      <vt:lpstr>Optima</vt:lpstr>
      <vt:lpstr>Arial</vt:lpstr>
      <vt:lpstr>Office Theme</vt:lpstr>
      <vt:lpstr>Statehouse Day  (Kids &amp; Computers) </vt:lpstr>
      <vt:lpstr>Logo 2017 </vt:lpstr>
      <vt:lpstr>Where it took place</vt:lpstr>
      <vt:lpstr>  1987  First Statehouse Day</vt:lpstr>
      <vt:lpstr>Why do all this heavy lifting (literally)?</vt:lpstr>
      <vt:lpstr>How it worked_1.0</vt:lpstr>
      <vt:lpstr>How it worked_2.0</vt:lpstr>
      <vt:lpstr>Contact Information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 Zimmerman</dc:creator>
  <cp:lastModifiedBy>Isa Zimmerman</cp:lastModifiedBy>
  <cp:revision>14</cp:revision>
  <dcterms:created xsi:type="dcterms:W3CDTF">2017-07-31T14:25:37Z</dcterms:created>
  <dcterms:modified xsi:type="dcterms:W3CDTF">2017-07-31T15:59:58Z</dcterms:modified>
</cp:coreProperties>
</file>