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notesSlides/notesSlide2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4269" r:id="rId1"/>
  </p:sldMasterIdLst>
  <p:notesMasterIdLst>
    <p:notesMasterId r:id="rId25"/>
  </p:notesMasterIdLst>
  <p:sldIdLst>
    <p:sldId id="256" r:id="rId2"/>
    <p:sldId id="257" r:id="rId3"/>
    <p:sldId id="258" r:id="rId4"/>
    <p:sldId id="266" r:id="rId5"/>
    <p:sldId id="273" r:id="rId6"/>
    <p:sldId id="268" r:id="rId7"/>
    <p:sldId id="269" r:id="rId8"/>
    <p:sldId id="264" r:id="rId9"/>
    <p:sldId id="265" r:id="rId10"/>
    <p:sldId id="274" r:id="rId11"/>
    <p:sldId id="271" r:id="rId12"/>
    <p:sldId id="276" r:id="rId13"/>
    <p:sldId id="277" r:id="rId14"/>
    <p:sldId id="278" r:id="rId15"/>
    <p:sldId id="279" r:id="rId16"/>
    <p:sldId id="280" r:id="rId17"/>
    <p:sldId id="281" r:id="rId18"/>
    <p:sldId id="270" r:id="rId19"/>
    <p:sldId id="259" r:id="rId20"/>
    <p:sldId id="260" r:id="rId21"/>
    <p:sldId id="261" r:id="rId22"/>
    <p:sldId id="262" r:id="rId23"/>
    <p:sldId id="263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preferSingleView="1"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-89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1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EDC8CBA-3A46-490E-AB1D-41082395532F}" type="datetime1">
              <a:rPr lang="en-US"/>
              <a:pPr>
                <a:defRPr/>
              </a:pPr>
              <a:t>10/25/11</a:t>
            </a:fld>
            <a:endParaRPr lang="en-US"/>
          </a:p>
        </p:txBody>
      </p:sp>
      <p:sp>
        <p:nvSpPr>
          <p:cNvPr id="13316" name="Placeholder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0236247-34FD-4C81-A5FB-F12E6B58BB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72" charset="0"/>
        <a:ea typeface="ＭＳ Ｐゴシック" pitchFamily="-72" charset="-128"/>
        <a:cs typeface="ＭＳ Ｐゴシック" pitchFamily="-7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72" charset="0"/>
        <a:ea typeface="ＭＳ Ｐゴシック" pitchFamily="-7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72" charset="0"/>
        <a:ea typeface="ＭＳ Ｐゴシック" pitchFamily="-7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72" charset="0"/>
        <a:ea typeface="ＭＳ Ｐゴシック" pitchFamily="-7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72" charset="0"/>
        <a:ea typeface="ＭＳ Ｐゴシック" pitchFamily="-7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93" tIns="43247" rIns="86493" bIns="43247">
            <a:prstTxWarp prst="textNoShape">
              <a:avLst/>
            </a:prstTxWarp>
          </a:bodyPr>
          <a:lstStyle/>
          <a:p>
            <a:pPr defTabSz="914400" eaLnBrk="1" hangingPunct="1">
              <a:spcBef>
                <a:spcPct val="0"/>
              </a:spcBef>
            </a:pPr>
            <a:r>
              <a:rPr lang="en-US" smtClean="0"/>
              <a:t>As Technology leaders, PTC has the only integral Product Development System. [Hit the points noted under PDS]</a:t>
            </a:r>
          </a:p>
          <a:p>
            <a:pPr defTabSz="914400" eaLnBrk="1" hangingPunct="1">
              <a:spcBef>
                <a:spcPct val="0"/>
              </a:spcBef>
            </a:pPr>
            <a:endParaRPr lang="en-US" smtClean="0"/>
          </a:p>
          <a:p>
            <a:pPr defTabSz="914400" eaLnBrk="1" hangingPunct="1">
              <a:spcBef>
                <a:spcPct val="0"/>
              </a:spcBef>
            </a:pPr>
            <a:r>
              <a:rPr lang="en-US" smtClean="0"/>
              <a:t>And, Windchill growth has continued to surpass the PLM industry growth. [can talk to other points as well]</a:t>
            </a:r>
          </a:p>
          <a:p>
            <a:pPr defTabSz="914400" eaLnBrk="1" hangingPunct="1">
              <a:spcBef>
                <a:spcPct val="0"/>
              </a:spcBef>
            </a:pPr>
            <a:endParaRPr lang="en-US" smtClean="0"/>
          </a:p>
          <a:p>
            <a:pPr defTabSz="914400" eaLnBrk="1" hangingPunct="1">
              <a:spcBef>
                <a:spcPct val="0"/>
              </a:spcBef>
            </a:pPr>
            <a:r>
              <a:rPr lang="en-US" smtClean="0"/>
              <a:t> </a:t>
            </a:r>
          </a:p>
        </p:txBody>
      </p:sp>
      <p:sp>
        <p:nvSpPr>
          <p:cNvPr id="1741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93" tIns="43247" rIns="86493" bIns="43247" anchor="b">
            <a:prstTxWarp prst="textNoShape">
              <a:avLst/>
            </a:prstTxWarp>
          </a:bodyPr>
          <a:lstStyle/>
          <a:p>
            <a:pPr algn="r" defTabSz="865188"/>
            <a:fld id="{546C0257-9821-4A43-8EDE-DC17FF8FE4AD}" type="slidenum">
              <a:rPr lang="en-US" sz="1100">
                <a:latin typeface="Calibri" pitchFamily="-72" charset="0"/>
              </a:rPr>
              <a:pPr algn="r" defTabSz="865188"/>
              <a:t>12</a:t>
            </a:fld>
            <a:endParaRPr lang="en-US" sz="1100">
              <a:latin typeface="Calibri" pitchFamily="-72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93" tIns="43247" rIns="86493" bIns="43247" anchor="b">
            <a:prstTxWarp prst="textNoShape">
              <a:avLst/>
            </a:prstTxWarp>
          </a:bodyPr>
          <a:lstStyle/>
          <a:p>
            <a:pPr algn="r" defTabSz="865188"/>
            <a:fld id="{C4F6FBDA-3F5F-4D18-8601-445018C1FB6B}" type="slidenum">
              <a:rPr lang="en-US" sz="1100">
                <a:latin typeface="Calibri" pitchFamily="-72" charset="0"/>
              </a:rPr>
              <a:pPr algn="r" defTabSz="865188"/>
              <a:t>13</a:t>
            </a:fld>
            <a:endParaRPr lang="en-US" sz="1100">
              <a:latin typeface="Calibri" pitchFamily="-72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9013" y="374650"/>
            <a:ext cx="4830762" cy="36226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6238" y="4149725"/>
            <a:ext cx="6176962" cy="459898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175" tIns="45089" rIns="90175" bIns="45089">
            <a:prstTxWarp prst="textNoShape">
              <a:avLst/>
            </a:prstTxWarp>
          </a:bodyPr>
          <a:lstStyle/>
          <a:p>
            <a:pPr defTabSz="914400" eaLnBrk="1" hangingPunct="1">
              <a:spcBef>
                <a:spcPct val="0"/>
              </a:spcBef>
            </a:pPr>
            <a:r>
              <a:rPr lang="en-US" smtClean="0"/>
              <a:t>PTC holds… title </a:t>
            </a:r>
          </a:p>
          <a:p>
            <a:pPr defTabSz="914400" eaLnBrk="1" hangingPunct="1">
              <a:spcBef>
                <a:spcPct val="0"/>
              </a:spcBef>
            </a:pPr>
            <a:r>
              <a:rPr lang="en-US" smtClean="0"/>
              <a:t>PTC’s customers include some of the most recognized brands across broad industries</a:t>
            </a:r>
          </a:p>
          <a:p>
            <a:pPr defTabSz="914400" eaLnBrk="1" hangingPunct="1">
              <a:spcBef>
                <a:spcPct val="0"/>
              </a:spcBef>
            </a:pPr>
            <a:endParaRPr lang="en-US" smtClean="0"/>
          </a:p>
          <a:p>
            <a:pPr defTabSz="914400"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93" tIns="43247" rIns="86493" bIns="43247">
            <a:prstTxWarp prst="textNoShape">
              <a:avLst/>
            </a:prstTxWarp>
          </a:bodyPr>
          <a:lstStyle/>
          <a:p>
            <a:pPr defTabSz="914400" eaLnBrk="1" hangingPunct="1">
              <a:spcBef>
                <a:spcPct val="0"/>
              </a:spcBef>
            </a:pPr>
            <a:endParaRPr lang="en-US" smtClean="0"/>
          </a:p>
          <a:p>
            <a:pPr defTabSz="914400" eaLnBrk="1" hangingPunct="1">
              <a:spcBef>
                <a:spcPct val="0"/>
              </a:spcBef>
            </a:pPr>
            <a:r>
              <a:rPr lang="en-US" smtClean="0"/>
              <a:t>PTC is focused on the same mission as our customers:  to continue to inspire the next generation of engineers - through two programs:</a:t>
            </a:r>
          </a:p>
          <a:p>
            <a:pPr defTabSz="914400" eaLnBrk="1" hangingPunct="1">
              <a:spcBef>
                <a:spcPct val="0"/>
              </a:spcBef>
            </a:pPr>
            <a:endParaRPr lang="en-US" smtClean="0"/>
          </a:p>
          <a:p>
            <a:pPr defTabSz="914400" eaLnBrk="1" hangingPunct="1">
              <a:spcBef>
                <a:spcPct val="0"/>
              </a:spcBef>
            </a:pPr>
            <a:r>
              <a:rPr lang="en-US" smtClean="0"/>
              <a:t>PTC Global Academic Program- The PTC Global Academic Program began in 1999 as a way to help teachers and professors bridge the gap between education and industry. PTC is actively working with industry, plus secondary school teachers and university professors to develop a complete education solution - from the secondary school all the way to the college/university level.</a:t>
            </a:r>
          </a:p>
          <a:p>
            <a:pPr defTabSz="914400" eaLnBrk="1" hangingPunct="1">
              <a:spcBef>
                <a:spcPct val="0"/>
              </a:spcBef>
            </a:pPr>
            <a:endParaRPr lang="en-US" smtClean="0"/>
          </a:p>
          <a:p>
            <a:pPr defTabSz="914400" eaLnBrk="1" hangingPunct="1">
              <a:spcBef>
                <a:spcPct val="0"/>
              </a:spcBef>
            </a:pPr>
            <a:r>
              <a:rPr lang="en-US" smtClean="0"/>
              <a:t>PTC programs have been recognized publicly receiving several awards over the years.</a:t>
            </a:r>
          </a:p>
          <a:p>
            <a:pPr defTabSz="914400"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7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93" tIns="43247" rIns="86493" bIns="43247" anchor="b">
            <a:prstTxWarp prst="textNoShape">
              <a:avLst/>
            </a:prstTxWarp>
          </a:bodyPr>
          <a:lstStyle/>
          <a:p>
            <a:pPr algn="r" defTabSz="865188"/>
            <a:fld id="{3E33C773-834D-4480-91FF-32440607DB5A}" type="slidenum">
              <a:rPr lang="en-US" sz="1100">
                <a:solidFill>
                  <a:srgbClr val="000000"/>
                </a:solidFill>
                <a:latin typeface="Calibri" pitchFamily="-72" charset="0"/>
              </a:rPr>
              <a:pPr algn="r" defTabSz="865188"/>
              <a:t>15</a:t>
            </a:fld>
            <a:endParaRPr lang="en-US" sz="1100">
              <a:solidFill>
                <a:srgbClr val="000000"/>
              </a:solidFill>
              <a:latin typeface="Calibri" pitchFamily="-72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7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65863-ED3E-4831-B75A-F98CB69B6512}" type="datetime1">
              <a:rPr lang="en-US"/>
              <a:pPr>
                <a:defRPr/>
              </a:pPr>
              <a:t>10/25/11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CTEC copyright /Creative Commons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342F8-A5E5-489E-B806-AD77B763C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9EACA-A768-4F44-8091-583C580DFE3F}" type="datetime1">
              <a:rPr lang="en-US"/>
              <a:pPr>
                <a:defRPr/>
              </a:pPr>
              <a:t>10/25/11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CTEC copyright /Creative Commons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3FB9E-24ED-4075-907D-DE9EEB3884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2B26A-90A9-406C-B7CE-64D685EFCDC1}" type="datetime1">
              <a:rPr lang="en-US"/>
              <a:pPr>
                <a:defRPr/>
              </a:pPr>
              <a:t>10/25/11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CTEC copyright /Creative Commons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18F69-16CE-4067-9CD7-D21306A3F8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2BF17-1562-4686-B54B-4558DBDAE09D}" type="datetime1">
              <a:rPr lang="en-US"/>
              <a:pPr>
                <a:defRPr/>
              </a:pPr>
              <a:t>10/25/11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CTEC copyright /Creative Commons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FD60B-1354-43DE-B8D0-EB05730AC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85A13-3676-4D07-83FE-5DCE7ADD6B29}" type="datetime1">
              <a:rPr lang="en-US"/>
              <a:pPr>
                <a:defRPr/>
              </a:pPr>
              <a:t>10/25/11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CTEC copyright /Creative Commons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65FE9-5AE9-4C69-96AD-ABC6A285DD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3AD21-07FD-4BB9-8D21-C5A9FC97ED78}" type="datetime1">
              <a:rPr lang="en-US"/>
              <a:pPr>
                <a:defRPr/>
              </a:pPr>
              <a:t>10/25/11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CTEC copyright /Creative Commons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B7E75-19F9-4A07-B3D8-031531CC44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2CD07-C77D-427F-B1A6-D1EC5BBC8973}" type="datetime1">
              <a:rPr lang="en-US"/>
              <a:pPr>
                <a:defRPr/>
              </a:pPr>
              <a:t>10/25/11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CTEC copyright /Creative Commons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3411C-589F-449A-8FB3-8436FA48C4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B09A9-4879-4126-A58D-A920ACC93C9F}" type="datetime1">
              <a:rPr lang="en-US"/>
              <a:pPr>
                <a:defRPr/>
              </a:pPr>
              <a:t>10/25/11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CTEC copyright /Creative Commons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43305-145F-42AE-8D94-E83A306E05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86ACC-77EB-4D36-BF08-8A8D58B95307}" type="datetime1">
              <a:rPr lang="en-US"/>
              <a:pPr>
                <a:defRPr/>
              </a:pPr>
              <a:t>10/25/11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CTEC copyright /Creative Commons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D3B25-CA8C-4A50-9679-BC02585F72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8C999-3577-452B-9D48-61BCDEA0A7FB}" type="datetime1">
              <a:rPr lang="en-US"/>
              <a:pPr>
                <a:defRPr/>
              </a:pPr>
              <a:t>10/25/11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CTEC copyright /Creative Commons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2B73E-5314-4586-A3F5-5BFC5C6C6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D56F6-E37E-4D0D-AC96-DB8E3BD488AA}" type="datetime1">
              <a:rPr lang="en-US"/>
              <a:pPr>
                <a:defRPr/>
              </a:pPr>
              <a:t>10/25/11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CTEC copyright /Creative Commons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91860-DC93-493E-BC9F-57BDE4338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fld id="{3949A75F-7171-4959-9A7D-D6826FE85DC2}" type="datetime1">
              <a:rPr lang="en-US"/>
              <a:pPr>
                <a:defRPr/>
              </a:pPr>
              <a:t>10/25/11</a:t>
            </a:fld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rebuchet MS" pitchFamily="-72" charset="0"/>
              </a:defRPr>
            </a:lvl1pPr>
          </a:lstStyle>
          <a:p>
            <a:pPr>
              <a:defRPr/>
            </a:pPr>
            <a:r>
              <a:rPr lang="en-US"/>
              <a:t>CTEC copyright /Creative Commons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fld id="{85128DAF-4C1C-4281-8A3B-9BC330DAB6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0" r:id="rId1"/>
    <p:sldLayoutId id="2147484279" r:id="rId2"/>
    <p:sldLayoutId id="2147484278" r:id="rId3"/>
    <p:sldLayoutId id="2147484277" r:id="rId4"/>
    <p:sldLayoutId id="2147484276" r:id="rId5"/>
    <p:sldLayoutId id="2147484275" r:id="rId6"/>
    <p:sldLayoutId id="2147484274" r:id="rId7"/>
    <p:sldLayoutId id="2147484273" r:id="rId8"/>
    <p:sldLayoutId id="2147484272" r:id="rId9"/>
    <p:sldLayoutId id="2147484271" r:id="rId10"/>
    <p:sldLayoutId id="2147484270" r:id="rId11"/>
  </p:sldLayoutIdLst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rebuchet MS" pitchFamily="-72" charset="0"/>
          <a:ea typeface="ＭＳ Ｐゴシック" pitchFamily="-72" charset="-128"/>
          <a:cs typeface="ＭＳ Ｐゴシック" pitchFamily="-72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rebuchet MS" pitchFamily="-72" charset="0"/>
          <a:ea typeface="ＭＳ Ｐゴシック" pitchFamily="-72" charset="-128"/>
          <a:cs typeface="ＭＳ Ｐゴシック" pitchFamily="-72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rebuchet MS" pitchFamily="-72" charset="0"/>
          <a:ea typeface="ＭＳ Ｐゴシック" pitchFamily="-72" charset="-128"/>
          <a:cs typeface="ＭＳ Ｐゴシック" pitchFamily="-72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rebuchet MS" pitchFamily="-72" charset="0"/>
          <a:ea typeface="ＭＳ Ｐゴシック" pitchFamily="-72" charset="-128"/>
          <a:cs typeface="ＭＳ Ｐゴシック" pitchFamily="-72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rebuchet MS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rebuchet MS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rebuchet MS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rebuchet MS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-72" charset="2"/>
        <a:buChar char="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-72" charset="2"/>
        <a:buChar char="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-72" charset="2"/>
        <a:buChar char="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-72" charset="2"/>
        <a:buChar char="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" pitchFamily="-72" charset="2"/>
        <a:buChar char="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" pitchFamily="-72" charset="2"/>
        <a:buChar char="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" pitchFamily="-72" charset="2"/>
        <a:buChar char="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" pitchFamily="-72" charset="2"/>
        <a:buChar char="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" pitchFamily="-72" charset="2"/>
        <a:buChar char="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olin.edu/GTEC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larisa.schelkin@gmail.com" TargetMode="External"/><Relationship Id="rId4" Type="http://schemas.openxmlformats.org/officeDocument/2006/relationships/hyperlink" Target="mailto:aschrimpf@fc.masscue.org" TargetMode="External"/><Relationship Id="rId5" Type="http://schemas.openxmlformats.org/officeDocument/2006/relationships/hyperlink" Target="mailto:ikz1@verizon.net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jpeg"/><Relationship Id="rId14" Type="http://schemas.openxmlformats.org/officeDocument/2006/relationships/image" Target="../media/image11.jpeg"/><Relationship Id="rId15" Type="http://schemas.openxmlformats.org/officeDocument/2006/relationships/image" Target="../media/image12.jpe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63" Type="http://schemas.openxmlformats.org/officeDocument/2006/relationships/image" Target="../media/image57.png"/><Relationship Id="rId64" Type="http://schemas.openxmlformats.org/officeDocument/2006/relationships/image" Target="../media/image58.png"/><Relationship Id="rId65" Type="http://schemas.openxmlformats.org/officeDocument/2006/relationships/image" Target="../media/image59.png"/><Relationship Id="rId66" Type="http://schemas.openxmlformats.org/officeDocument/2006/relationships/image" Target="../media/image60.jpeg"/><Relationship Id="rId67" Type="http://schemas.openxmlformats.org/officeDocument/2006/relationships/image" Target="../media/image61.png"/><Relationship Id="rId68" Type="http://schemas.openxmlformats.org/officeDocument/2006/relationships/image" Target="../media/image62.png"/><Relationship Id="rId69" Type="http://schemas.openxmlformats.org/officeDocument/2006/relationships/image" Target="../media/image63.png"/><Relationship Id="rId50" Type="http://schemas.openxmlformats.org/officeDocument/2006/relationships/image" Target="../media/image45.png"/><Relationship Id="rId51" Type="http://schemas.openxmlformats.org/officeDocument/2006/relationships/image" Target="../media/image46.png"/><Relationship Id="rId52" Type="http://schemas.openxmlformats.org/officeDocument/2006/relationships/image" Target="../media/image47.png"/><Relationship Id="rId53" Type="http://schemas.openxmlformats.org/officeDocument/2006/relationships/image" Target="../media/image48.png"/><Relationship Id="rId54" Type="http://schemas.openxmlformats.org/officeDocument/2006/relationships/image" Target="../media/image49.png"/><Relationship Id="rId55" Type="http://schemas.openxmlformats.org/officeDocument/2006/relationships/image" Target="../media/image50.png"/><Relationship Id="rId56" Type="http://schemas.openxmlformats.org/officeDocument/2006/relationships/image" Target="../media/image51.png"/><Relationship Id="rId57" Type="http://schemas.openxmlformats.org/officeDocument/2006/relationships/image" Target="../media/image52.png"/><Relationship Id="rId58" Type="http://schemas.openxmlformats.org/officeDocument/2006/relationships/image" Target="../media/image53.png"/><Relationship Id="rId59" Type="http://schemas.openxmlformats.org/officeDocument/2006/relationships/image" Target="../media/image54.png"/><Relationship Id="rId40" Type="http://schemas.openxmlformats.org/officeDocument/2006/relationships/image" Target="../media/image36.png"/><Relationship Id="rId41" Type="http://schemas.openxmlformats.org/officeDocument/2006/relationships/image" Target="../media/image37.png"/><Relationship Id="rId42" Type="http://schemas.openxmlformats.org/officeDocument/2006/relationships/hyperlink" Target="http://www.baesystems.com/index.htm" TargetMode="External"/><Relationship Id="rId43" Type="http://schemas.openxmlformats.org/officeDocument/2006/relationships/image" Target="../media/image38.png"/><Relationship Id="rId44" Type="http://schemas.openxmlformats.org/officeDocument/2006/relationships/image" Target="../media/image39.png"/><Relationship Id="rId45" Type="http://schemas.openxmlformats.org/officeDocument/2006/relationships/image" Target="../media/image40.png"/><Relationship Id="rId46" Type="http://schemas.openxmlformats.org/officeDocument/2006/relationships/image" Target="../media/image41.png"/><Relationship Id="rId47" Type="http://schemas.openxmlformats.org/officeDocument/2006/relationships/image" Target="../media/image42.png"/><Relationship Id="rId48" Type="http://schemas.openxmlformats.org/officeDocument/2006/relationships/image" Target="../media/image43.jpeg"/><Relationship Id="rId49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hyperlink" Target="http://www.lockheedmartin.com/index.html" TargetMode="External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hyperlink" Target="http://www.abb.com/global/abbzh/abbzh251.nsf!OpenDatabase&amp;mt=&amp;l=us" TargetMode="External"/><Relationship Id="rId9" Type="http://schemas.openxmlformats.org/officeDocument/2006/relationships/image" Target="../media/image7.png"/><Relationship Id="rId30" Type="http://schemas.openxmlformats.org/officeDocument/2006/relationships/image" Target="../media/image26.png"/><Relationship Id="rId31" Type="http://schemas.openxmlformats.org/officeDocument/2006/relationships/image" Target="../media/image27.png"/><Relationship Id="rId32" Type="http://schemas.openxmlformats.org/officeDocument/2006/relationships/image" Target="../media/image28.png"/><Relationship Id="rId33" Type="http://schemas.openxmlformats.org/officeDocument/2006/relationships/image" Target="../media/image29.png"/><Relationship Id="rId34" Type="http://schemas.openxmlformats.org/officeDocument/2006/relationships/image" Target="../media/image30.jpeg"/><Relationship Id="rId35" Type="http://schemas.openxmlformats.org/officeDocument/2006/relationships/image" Target="../media/image31.jpeg"/><Relationship Id="rId36" Type="http://schemas.openxmlformats.org/officeDocument/2006/relationships/image" Target="../media/image32.png"/><Relationship Id="rId37" Type="http://schemas.openxmlformats.org/officeDocument/2006/relationships/image" Target="../media/image33.png"/><Relationship Id="rId38" Type="http://schemas.openxmlformats.org/officeDocument/2006/relationships/image" Target="../media/image34.png"/><Relationship Id="rId39" Type="http://schemas.openxmlformats.org/officeDocument/2006/relationships/image" Target="../media/image35.jpeg"/><Relationship Id="rId70" Type="http://schemas.openxmlformats.org/officeDocument/2006/relationships/image" Target="../media/image64.png"/><Relationship Id="rId71" Type="http://schemas.openxmlformats.org/officeDocument/2006/relationships/image" Target="../media/image65.png"/><Relationship Id="rId72" Type="http://schemas.openxmlformats.org/officeDocument/2006/relationships/image" Target="../media/image6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hyperlink" Target="http://www.gsk.com/index.htm" TargetMode="External"/><Relationship Id="rId29" Type="http://schemas.openxmlformats.org/officeDocument/2006/relationships/image" Target="../media/image25.png"/><Relationship Id="rId73" Type="http://schemas.openxmlformats.org/officeDocument/2006/relationships/image" Target="../media/image67.jpeg"/><Relationship Id="rId74" Type="http://schemas.openxmlformats.org/officeDocument/2006/relationships/image" Target="../media/image68.png"/><Relationship Id="rId75" Type="http://schemas.openxmlformats.org/officeDocument/2006/relationships/image" Target="../media/image69.jpeg"/><Relationship Id="rId76" Type="http://schemas.openxmlformats.org/officeDocument/2006/relationships/image" Target="../media/image70.jpeg"/><Relationship Id="rId60" Type="http://schemas.openxmlformats.org/officeDocument/2006/relationships/image" Target="../media/image55.png"/><Relationship Id="rId61" Type="http://schemas.openxmlformats.org/officeDocument/2006/relationships/hyperlink" Target="http://www.newellrubbermaid.com/newellco/index.jhtml" TargetMode="External"/><Relationship Id="rId62" Type="http://schemas.openxmlformats.org/officeDocument/2006/relationships/image" Target="../media/image56.png"/><Relationship Id="rId10" Type="http://schemas.openxmlformats.org/officeDocument/2006/relationships/hyperlink" Target="http://www.trw.com/home/main/1,,,00.html" TargetMode="External"/><Relationship Id="rId11" Type="http://schemas.openxmlformats.org/officeDocument/2006/relationships/image" Target="../media/image8.jpeg"/><Relationship Id="rId12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www.ptc.com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CTEC copyright /Creative Commons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CF1446-99EF-4F12-BC83-DE14C640258F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4339" name="Title 1"/>
          <p:cNvSpPr>
            <a:spLocks noGrp="1"/>
          </p:cNvSpPr>
          <p:nvPr>
            <p:ph type="ctrTitle" idx="4294967295"/>
          </p:nvPr>
        </p:nvSpPr>
        <p:spPr>
          <a:xfrm>
            <a:off x="533400" y="1371600"/>
            <a:ext cx="8305800" cy="1828800"/>
          </a:xfrm>
        </p:spPr>
        <p:txBody>
          <a:bodyPr/>
          <a:lstStyle/>
          <a:p>
            <a:pPr algn="ctr" eaLnBrk="1" hangingPunct="1"/>
            <a:r>
              <a:rPr lang="en-US" sz="3600" b="1">
                <a:latin typeface="Optima" pitchFamily="-72" charset="0"/>
              </a:rPr>
              <a:t>The Global Technology and Engineering Consortium (GTEC</a:t>
            </a:r>
            <a:br>
              <a:rPr lang="en-US" sz="3600" b="1">
                <a:latin typeface="Optima" pitchFamily="-72" charset="0"/>
              </a:rPr>
            </a:br>
            <a:r>
              <a:rPr lang="en-US" sz="3600" b="1">
                <a:latin typeface="Optima" pitchFamily="-72" charset="0"/>
              </a:rPr>
              <a:t/>
            </a:r>
            <a:br>
              <a:rPr lang="en-US" sz="3600" b="1">
                <a:latin typeface="Optima" pitchFamily="-72" charset="0"/>
              </a:rPr>
            </a:br>
            <a:r>
              <a:rPr lang="en-US" sz="3600" b="1">
                <a:latin typeface="Optima" pitchFamily="-72" charset="0"/>
              </a:rPr>
              <a:t>Partnering with STEM Corporations</a:t>
            </a:r>
            <a:endParaRPr lang="en-US" sz="3600"/>
          </a:p>
        </p:txBody>
      </p:sp>
      <p:sp>
        <p:nvSpPr>
          <p:cNvPr id="14340" name="Subtitle 2"/>
          <p:cNvSpPr>
            <a:spLocks noGrp="1"/>
          </p:cNvSpPr>
          <p:nvPr>
            <p:ph type="subTitle" idx="4294967295"/>
          </p:nvPr>
        </p:nvSpPr>
        <p:spPr>
          <a:xfrm>
            <a:off x="304800" y="3581400"/>
            <a:ext cx="8839200" cy="1752600"/>
          </a:xfrm>
        </p:spPr>
        <p:txBody>
          <a:bodyPr/>
          <a:lstStyle/>
          <a:p>
            <a:pPr marL="0" indent="0" algn="ctr" eaLnBrk="1" hangingPunct="1">
              <a:buFont typeface="Wingdings" pitchFamily="-72" charset="2"/>
              <a:buNone/>
            </a:pPr>
            <a:endParaRPr lang="en-US">
              <a:solidFill>
                <a:srgbClr val="898989"/>
              </a:solidFill>
            </a:endParaRPr>
          </a:p>
          <a:p>
            <a:pPr marL="0" indent="0" algn="ctr" eaLnBrk="1" hangingPunct="1">
              <a:buFont typeface="Wingdings" pitchFamily="-72" charset="2"/>
              <a:buNone/>
            </a:pPr>
            <a:r>
              <a:rPr lang="en-US">
                <a:latin typeface="Optima" pitchFamily="-72" charset="0"/>
              </a:rPr>
              <a:t>MassCUE/M.A.S.S. Conference </a:t>
            </a:r>
          </a:p>
          <a:p>
            <a:pPr marL="0" indent="0" algn="ctr" eaLnBrk="1" hangingPunct="1">
              <a:buFont typeface="Wingdings" pitchFamily="-72" charset="2"/>
              <a:buNone/>
            </a:pPr>
            <a:r>
              <a:rPr lang="en-US">
                <a:latin typeface="Optima" pitchFamily="-72" charset="0"/>
              </a:rPr>
              <a:t>October 26, 2011</a:t>
            </a:r>
            <a:endParaRPr 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CTEC copyright /Creative Commons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152B03-5FBA-43E4-8031-62D93E39BF25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4654550" y="9985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Optima" pitchFamily="-72" charset="0"/>
              </a:rPr>
              <a:t>How your school can participate</a:t>
            </a:r>
          </a:p>
        </p:txBody>
      </p:sp>
      <p:sp>
        <p:nvSpPr>
          <p:cNvPr id="2970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14400" y="1828800"/>
            <a:ext cx="7772400" cy="2971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-72" charset="2"/>
              <a:buNone/>
            </a:pPr>
            <a:r>
              <a:rPr lang="en-US" sz="2800">
                <a:latin typeface="Optima" pitchFamily="-72" charset="0"/>
              </a:rPr>
              <a:t>	</a:t>
            </a:r>
            <a:r>
              <a:rPr lang="en-US" sz="2800" b="1">
                <a:latin typeface="Optima" pitchFamily="-72" charset="0"/>
              </a:rPr>
              <a:t>RFP for next year’s participation will be published at  </a:t>
            </a:r>
            <a:r>
              <a:rPr lang="en-US" sz="2800" b="1">
                <a:latin typeface="Optima" pitchFamily="-72" charset="0"/>
                <a:hlinkClick r:id="rId3"/>
              </a:rPr>
              <a:t>www.olin.edu/GTEC</a:t>
            </a:r>
            <a:endParaRPr lang="en-US" sz="2800" b="1">
              <a:latin typeface="Optima" pitchFamily="-72" charset="0"/>
            </a:endParaRPr>
          </a:p>
          <a:p>
            <a:pPr eaLnBrk="1" hangingPunct="1">
              <a:lnSpc>
                <a:spcPct val="90000"/>
              </a:lnSpc>
              <a:buFont typeface="Wingdings" pitchFamily="-72" charset="2"/>
              <a:buNone/>
            </a:pPr>
            <a:r>
              <a:rPr lang="en-US" sz="2400" b="1">
                <a:latin typeface="Optima" pitchFamily="-72" charset="0"/>
              </a:rPr>
              <a:t>	Competitive review process</a:t>
            </a:r>
          </a:p>
          <a:p>
            <a:pPr eaLnBrk="1" hangingPunct="1">
              <a:lnSpc>
                <a:spcPct val="90000"/>
              </a:lnSpc>
              <a:buFont typeface="Wingdings" pitchFamily="-72" charset="2"/>
              <a:buNone/>
            </a:pPr>
            <a:r>
              <a:rPr lang="en-US" sz="2400" b="1">
                <a:latin typeface="Optima" pitchFamily="-72" charset="0"/>
              </a:rPr>
              <a:t>	If chosen, your school will be connected with –</a:t>
            </a:r>
          </a:p>
          <a:p>
            <a:pPr eaLnBrk="1" hangingPunct="1">
              <a:lnSpc>
                <a:spcPct val="90000"/>
              </a:lnSpc>
              <a:buFont typeface="Wingdings" pitchFamily="-72" charset="2"/>
              <a:buNone/>
            </a:pPr>
            <a:r>
              <a:rPr lang="en-US" sz="2400" b="1">
                <a:latin typeface="Optima" pitchFamily="-72" charset="0"/>
              </a:rPr>
              <a:t>     - a global school partner in Europe/Asia/South     		America or Australia</a:t>
            </a:r>
          </a:p>
          <a:p>
            <a:pPr eaLnBrk="1" hangingPunct="1">
              <a:lnSpc>
                <a:spcPct val="90000"/>
              </a:lnSpc>
              <a:buFont typeface="Wingdings" pitchFamily="-72" charset="2"/>
              <a:buNone/>
            </a:pPr>
            <a:r>
              <a:rPr lang="en-US" sz="2400" b="1">
                <a:latin typeface="Optima" pitchFamily="-72" charset="0"/>
              </a:rPr>
              <a:t>     - a global STEM company</a:t>
            </a:r>
          </a:p>
          <a:p>
            <a:pPr eaLnBrk="1" hangingPunct="1">
              <a:lnSpc>
                <a:spcPct val="90000"/>
              </a:lnSpc>
              <a:buFont typeface="Wingdings" pitchFamily="-72" charset="2"/>
              <a:buNone/>
            </a:pPr>
            <a:r>
              <a:rPr lang="en-US" sz="2400" b="1">
                <a:latin typeface="Optima" pitchFamily="-72" charset="0"/>
              </a:rPr>
              <a:t>     - higher education institution </a:t>
            </a:r>
          </a:p>
          <a:p>
            <a:pPr eaLnBrk="1" hangingPunct="1">
              <a:lnSpc>
                <a:spcPct val="90000"/>
              </a:lnSpc>
              <a:buFont typeface="Wingdings" pitchFamily="-72" charset="2"/>
              <a:buNone/>
            </a:pPr>
            <a:r>
              <a:rPr lang="en-US" sz="2400" b="1">
                <a:latin typeface="Optima" pitchFamily="-72" charset="0"/>
              </a:rPr>
              <a:t>	 -  training will be provided to faculty &amp; students</a:t>
            </a:r>
          </a:p>
          <a:p>
            <a:pPr eaLnBrk="1" hangingPunct="1">
              <a:lnSpc>
                <a:spcPct val="90000"/>
              </a:lnSpc>
              <a:buFont typeface="Wingdings" pitchFamily="-72" charset="2"/>
              <a:buNone/>
            </a:pPr>
            <a:r>
              <a:rPr lang="en-US" sz="2400" b="1">
                <a:latin typeface="Optima" pitchFamily="-72" charset="0"/>
              </a:rPr>
              <a:t>     -  STEM projects provided</a:t>
            </a:r>
            <a:endParaRPr lang="en-US" sz="2800" b="1">
              <a:latin typeface="Optima" pitchFamily="-72" charset="0"/>
            </a:endParaRPr>
          </a:p>
          <a:p>
            <a:pPr>
              <a:lnSpc>
                <a:spcPct val="90000"/>
              </a:lnSpc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CTEC copyright /Creative Commons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80B54-BE77-4A34-B822-AE14AC532170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3072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Optima" pitchFamily="-72" charset="0"/>
              </a:rPr>
              <a:t>Our contact information:</a:t>
            </a: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-72" charset="2"/>
              <a:buNone/>
            </a:pPr>
            <a:r>
              <a:rPr lang="en-US" sz="2800" b="1">
                <a:latin typeface="Optima" pitchFamily="-72" charset="0"/>
              </a:rPr>
              <a:t>	</a:t>
            </a:r>
            <a:r>
              <a:rPr lang="en-US" b="1">
                <a:latin typeface="Optima" pitchFamily="-72" charset="0"/>
              </a:rPr>
              <a:t>Larisa Schelkin:   </a:t>
            </a:r>
            <a:r>
              <a:rPr lang="en-US" b="1" u="sng">
                <a:solidFill>
                  <a:srgbClr val="0000E9"/>
                </a:solidFill>
                <a:latin typeface="Optima" pitchFamily="-72" charset="0"/>
                <a:hlinkClick r:id="rId3"/>
              </a:rPr>
              <a:t>larisa.schelkin@gmail.com</a:t>
            </a:r>
            <a:endParaRPr lang="en-US" b="1" u="sng">
              <a:solidFill>
                <a:srgbClr val="0000E9"/>
              </a:solidFill>
              <a:latin typeface="Optima" pitchFamily="-72" charset="0"/>
            </a:endParaRPr>
          </a:p>
          <a:p>
            <a:pPr>
              <a:lnSpc>
                <a:spcPct val="90000"/>
              </a:lnSpc>
              <a:buFont typeface="Wingdings" pitchFamily="-72" charset="2"/>
              <a:buNone/>
            </a:pPr>
            <a:r>
              <a:rPr lang="en-US" sz="2000" b="1">
                <a:latin typeface="Optima" pitchFamily="-72" charset="0"/>
              </a:rPr>
              <a:t>   </a:t>
            </a:r>
          </a:p>
          <a:p>
            <a:pPr>
              <a:lnSpc>
                <a:spcPct val="90000"/>
              </a:lnSpc>
              <a:buFont typeface="Wingdings" pitchFamily="-72" charset="2"/>
              <a:buNone/>
            </a:pPr>
            <a:r>
              <a:rPr lang="en-US" b="1">
                <a:latin typeface="Optima" pitchFamily="-72" charset="0"/>
              </a:rPr>
              <a:t>   Annamaria Schrimpf:    </a:t>
            </a:r>
            <a:r>
              <a:rPr lang="en-US" b="1" u="sng">
                <a:solidFill>
                  <a:srgbClr val="0000E9"/>
                </a:solidFill>
                <a:latin typeface="Optima" pitchFamily="-72" charset="0"/>
                <a:hlinkClick r:id="rId4"/>
              </a:rPr>
              <a:t>aschrimpf@fc.masscue.org</a:t>
            </a:r>
            <a:endParaRPr lang="en-US" b="1">
              <a:latin typeface="Optima" pitchFamily="-72" charset="0"/>
            </a:endParaRPr>
          </a:p>
          <a:p>
            <a:pPr>
              <a:lnSpc>
                <a:spcPct val="90000"/>
              </a:lnSpc>
            </a:pPr>
            <a:endParaRPr lang="en-US" sz="2000" b="1">
              <a:latin typeface="Optima" pitchFamily="-72" charset="0"/>
            </a:endParaRPr>
          </a:p>
          <a:p>
            <a:pPr>
              <a:lnSpc>
                <a:spcPct val="90000"/>
              </a:lnSpc>
              <a:buFont typeface="Wingdings" pitchFamily="-72" charset="2"/>
              <a:buNone/>
            </a:pPr>
            <a:r>
              <a:rPr lang="en-US" b="1">
                <a:latin typeface="Optima" pitchFamily="-72" charset="0"/>
              </a:rPr>
              <a:t>   Isa Zimmerman: </a:t>
            </a:r>
            <a:r>
              <a:rPr lang="en-US" b="1">
                <a:latin typeface="Optima" pitchFamily="-72" charset="0"/>
                <a:hlinkClick r:id="rId5"/>
              </a:rPr>
              <a:t>ikz1@verizon.net</a:t>
            </a:r>
            <a:endParaRPr lang="en-US" b="1">
              <a:latin typeface="Optima" pitchFamily="-72" charset="0"/>
            </a:endParaRPr>
          </a:p>
          <a:p>
            <a:pPr>
              <a:lnSpc>
                <a:spcPct val="90000"/>
              </a:lnSpc>
              <a:buFont typeface="Wingdings" pitchFamily="-72" charset="2"/>
              <a:buNone/>
            </a:pPr>
            <a:endParaRPr lang="en-US" b="1">
              <a:latin typeface="Optima" pitchFamily="-72" charset="0"/>
            </a:endParaRPr>
          </a:p>
          <a:p>
            <a:pPr>
              <a:lnSpc>
                <a:spcPct val="90000"/>
              </a:lnSpc>
              <a:buFont typeface="Wingdings" pitchFamily="-72" charset="2"/>
              <a:buNone/>
            </a:pPr>
            <a:r>
              <a:rPr lang="en-US" sz="2800" b="1">
                <a:latin typeface="Optima" pitchFamily="-72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8" descr="PTC_166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23913"/>
            <a:ext cx="914400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itle 1"/>
          <p:cNvSpPr>
            <a:spLocks noGrp="1"/>
          </p:cNvSpPr>
          <p:nvPr>
            <p:ph type="title" idx="4294967295"/>
          </p:nvPr>
        </p:nvSpPr>
        <p:spPr/>
        <p:txBody>
          <a:bodyPr lIns="0" tIns="0" rIns="0" bIns="0"/>
          <a:lstStyle/>
          <a:p>
            <a:pPr eaLnBrk="1" hangingPunct="1"/>
            <a:r>
              <a:rPr lang="en-US" smtClean="0"/>
              <a:t>Who is PTC: The Product Development Company</a:t>
            </a:r>
          </a:p>
        </p:txBody>
      </p:sp>
      <p:cxnSp>
        <p:nvCxnSpPr>
          <p:cNvPr id="32772" name="Straight Connector 6"/>
          <p:cNvCxnSpPr>
            <a:cxnSpLocks noChangeShapeType="1"/>
          </p:cNvCxnSpPr>
          <p:nvPr/>
        </p:nvCxnSpPr>
        <p:spPr bwMode="auto">
          <a:xfrm>
            <a:off x="0" y="4902200"/>
            <a:ext cx="9144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2773" name="Oval 9"/>
          <p:cNvSpPr>
            <a:spLocks noChangeArrowheads="1"/>
          </p:cNvSpPr>
          <p:nvPr/>
        </p:nvSpPr>
        <p:spPr bwMode="auto">
          <a:xfrm flipH="1">
            <a:off x="5376863" y="4879975"/>
            <a:ext cx="69850" cy="6985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32774" name="Oval 10"/>
          <p:cNvSpPr>
            <a:spLocks noChangeArrowheads="1"/>
          </p:cNvSpPr>
          <p:nvPr/>
        </p:nvSpPr>
        <p:spPr bwMode="auto">
          <a:xfrm flipH="1">
            <a:off x="6746875" y="4879975"/>
            <a:ext cx="71438" cy="6985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12" name="Content Placeholder 5"/>
          <p:cNvSpPr txBox="1">
            <a:spLocks/>
          </p:cNvSpPr>
          <p:nvPr/>
        </p:nvSpPr>
        <p:spPr bwMode="auto">
          <a:xfrm>
            <a:off x="7515225" y="5046663"/>
            <a:ext cx="1350963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lvl="1" algn="ctr" fontAlgn="auto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  <a:buSzPct val="50000"/>
              <a:defRPr/>
            </a:pPr>
            <a:r>
              <a:rPr lang="en-US" sz="2000" b="1" kern="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4,000+ </a:t>
            </a:r>
            <a:r>
              <a:rPr lang="en-US" b="1" kern="0" dirty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b="1" kern="0" dirty="0">
                <a:solidFill>
                  <a:srgbClr val="FF6600"/>
                </a:solidFill>
                <a:latin typeface="+mn-lt"/>
                <a:ea typeface="+mn-ea"/>
                <a:cs typeface="+mn-cs"/>
              </a:rPr>
            </a:br>
            <a:r>
              <a:rPr lang="en-US" sz="1400" kern="0" dirty="0">
                <a:latin typeface="+mn-lt"/>
                <a:ea typeface="+mn-ea"/>
                <a:cs typeface="+mn-cs"/>
              </a:rPr>
              <a:t>new customers per year across 7 key industry verticals</a:t>
            </a:r>
            <a:endParaRPr lang="en-US" sz="1600" kern="0" dirty="0"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95838" y="5026025"/>
            <a:ext cx="1276350" cy="1131888"/>
          </a:xfrm>
          <a:prstGeom prst="rect">
            <a:avLst/>
          </a:prstGeom>
        </p:spPr>
        <p:txBody>
          <a:bodyPr tIns="0">
            <a:spAutoFit/>
          </a:bodyPr>
          <a:lstStyle/>
          <a:p>
            <a:pPr marL="0" lvl="1" algn="ctr" fontAlgn="auto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  <a:buSzPct val="50000"/>
              <a:defRPr/>
            </a:pPr>
            <a:r>
              <a:rPr lang="en-US" sz="2000" b="1" kern="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27,000+ </a:t>
            </a:r>
            <a:r>
              <a:rPr lang="en-US" sz="1400" kern="0" dirty="0">
                <a:latin typeface="+mn-lt"/>
                <a:ea typeface="+mn-ea"/>
                <a:cs typeface="+mn-cs"/>
              </a:rPr>
              <a:t>customers utilizing 600,000 active seats</a:t>
            </a:r>
          </a:p>
        </p:txBody>
      </p:sp>
      <p:sp>
        <p:nvSpPr>
          <p:cNvPr id="16" name="Oval 15"/>
          <p:cNvSpPr/>
          <p:nvPr/>
        </p:nvSpPr>
        <p:spPr bwMode="auto">
          <a:xfrm flipH="1">
            <a:off x="2281238" y="4876800"/>
            <a:ext cx="69850" cy="6985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 dirty="0"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62100" y="5018088"/>
            <a:ext cx="1595438" cy="939800"/>
          </a:xfrm>
          <a:prstGeom prst="rect">
            <a:avLst/>
          </a:prstGeom>
        </p:spPr>
        <p:txBody>
          <a:bodyPr tIns="0">
            <a:spAutoFit/>
          </a:bodyPr>
          <a:lstStyle/>
          <a:p>
            <a:pPr marL="0" lvl="1" algn="ctr" fontAlgn="auto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  <a:buSzPct val="50000"/>
              <a:defRPr/>
            </a:pPr>
            <a:r>
              <a:rPr lang="en-US" sz="2000" b="1" kern="0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5000+</a:t>
            </a:r>
            <a:r>
              <a:rPr lang="en-US" sz="1800" b="1" kern="0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1800" b="1" kern="0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US" sz="1400" kern="0" dirty="0">
                <a:latin typeface="+mn-lt"/>
                <a:ea typeface="+mn-ea"/>
                <a:cs typeface="+mn-cs"/>
              </a:rPr>
              <a:t>employees in </a:t>
            </a:r>
            <a:br>
              <a:rPr lang="en-US" sz="1400" kern="0" dirty="0">
                <a:latin typeface="+mn-lt"/>
                <a:ea typeface="+mn-ea"/>
                <a:cs typeface="+mn-cs"/>
              </a:rPr>
            </a:br>
            <a:r>
              <a:rPr lang="en-US" sz="1400" kern="0" dirty="0">
                <a:latin typeface="+mn-lt"/>
                <a:ea typeface="+mn-ea"/>
                <a:cs typeface="+mn-cs"/>
              </a:rPr>
              <a:t>18 countries worldwide</a:t>
            </a:r>
          </a:p>
        </p:txBody>
      </p:sp>
      <p:sp>
        <p:nvSpPr>
          <p:cNvPr id="18" name="Oval 17"/>
          <p:cNvSpPr/>
          <p:nvPr/>
        </p:nvSpPr>
        <p:spPr bwMode="auto">
          <a:xfrm flipH="1">
            <a:off x="827088" y="4879975"/>
            <a:ext cx="69850" cy="6985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 dirty="0"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1" name="Oval 20"/>
          <p:cNvSpPr/>
          <p:nvPr/>
        </p:nvSpPr>
        <p:spPr bwMode="auto">
          <a:xfrm flipH="1">
            <a:off x="3719513" y="4887913"/>
            <a:ext cx="69850" cy="71437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 dirty="0"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2781" name="Oval 21"/>
          <p:cNvSpPr>
            <a:spLocks noChangeArrowheads="1"/>
          </p:cNvSpPr>
          <p:nvPr/>
        </p:nvSpPr>
        <p:spPr bwMode="auto">
          <a:xfrm flipH="1">
            <a:off x="8099425" y="4879975"/>
            <a:ext cx="71438" cy="6985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23" name="Content Placeholder 5"/>
          <p:cNvSpPr txBox="1">
            <a:spLocks/>
          </p:cNvSpPr>
          <p:nvPr/>
        </p:nvSpPr>
        <p:spPr bwMode="auto">
          <a:xfrm>
            <a:off x="5995988" y="5005388"/>
            <a:ext cx="1539875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lvl="1" algn="ctr" eaLnBrk="0" hangingPunct="0">
              <a:spcBef>
                <a:spcPts val="0"/>
              </a:spcBef>
              <a:spcAft>
                <a:spcPts val="0"/>
              </a:spcAft>
              <a:buSzPct val="50000"/>
              <a:defRPr/>
            </a:pPr>
            <a:r>
              <a:rPr lang="en-US" sz="2000" b="1" kern="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Winning</a:t>
            </a:r>
          </a:p>
          <a:p>
            <a:pPr marL="0" lvl="1" algn="ctr" eaLnBrk="0" hangingPunct="0">
              <a:spcBef>
                <a:spcPts val="0"/>
              </a:spcBef>
              <a:spcAft>
                <a:spcPts val="0"/>
              </a:spcAft>
              <a:buSzPct val="50000"/>
              <a:defRPr/>
            </a:pPr>
            <a:r>
              <a:rPr lang="en-US" sz="1400" kern="0" dirty="0">
                <a:latin typeface="+mn-lt"/>
                <a:ea typeface="+mn-ea"/>
                <a:cs typeface="+mn-cs"/>
              </a:rPr>
              <a:t>22 strategic displacements in FY10- FY11</a:t>
            </a:r>
            <a:r>
              <a:rPr lang="en-US" b="1" kern="0" dirty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b="1" kern="0" dirty="0">
                <a:solidFill>
                  <a:srgbClr val="FF6600"/>
                </a:solidFill>
                <a:latin typeface="+mn-lt"/>
                <a:ea typeface="+mn-ea"/>
                <a:cs typeface="+mn-cs"/>
              </a:rPr>
            </a:br>
            <a:endParaRPr lang="en-US" sz="1600" kern="0" dirty="0">
              <a:solidFill>
                <a:srgbClr val="40637A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Content Placeholder 5"/>
          <p:cNvSpPr txBox="1">
            <a:spLocks/>
          </p:cNvSpPr>
          <p:nvPr/>
        </p:nvSpPr>
        <p:spPr bwMode="auto">
          <a:xfrm>
            <a:off x="182563" y="5010150"/>
            <a:ext cx="1357312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lvl="1" algn="ctr" eaLnBrk="0" hangingPunct="0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  <a:buSzPct val="50000"/>
              <a:defRPr/>
            </a:pPr>
            <a:r>
              <a:rPr lang="en-US" sz="2000" b="1" kern="0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$1.02B</a:t>
            </a:r>
          </a:p>
          <a:p>
            <a:pPr marL="0" lvl="1"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0000"/>
              <a:defRPr/>
            </a:pPr>
            <a:r>
              <a:rPr lang="en-US" sz="1400" kern="0" dirty="0">
                <a:latin typeface="+mn-lt"/>
                <a:ea typeface="+mn-ea"/>
                <a:cs typeface="+mn-cs"/>
              </a:rPr>
              <a:t>Revenue in </a:t>
            </a:r>
            <a:br>
              <a:rPr lang="en-US" sz="1400" kern="0" dirty="0">
                <a:latin typeface="+mn-lt"/>
                <a:ea typeface="+mn-ea"/>
                <a:cs typeface="+mn-cs"/>
              </a:rPr>
            </a:br>
            <a:r>
              <a:rPr lang="en-US" sz="1400" kern="0" dirty="0">
                <a:latin typeface="+mn-lt"/>
                <a:ea typeface="+mn-ea"/>
                <a:cs typeface="+mn-cs"/>
              </a:rPr>
              <a:t>fiscal year 2010</a:t>
            </a:r>
            <a:r>
              <a:rPr lang="en-US" b="1" kern="0" dirty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b="1" kern="0" dirty="0">
                <a:solidFill>
                  <a:srgbClr val="FF6600"/>
                </a:solidFill>
                <a:latin typeface="+mn-lt"/>
                <a:ea typeface="+mn-ea"/>
                <a:cs typeface="+mn-cs"/>
              </a:rPr>
            </a:br>
            <a:endParaRPr lang="en-US" sz="1600" kern="0" dirty="0">
              <a:solidFill>
                <a:srgbClr val="40637A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990850" y="5032375"/>
            <a:ext cx="1595438" cy="1022350"/>
          </a:xfrm>
          <a:prstGeom prst="rect">
            <a:avLst/>
          </a:prstGeom>
        </p:spPr>
        <p:txBody>
          <a:bodyPr tIns="0">
            <a:spAutoFit/>
          </a:bodyPr>
          <a:lstStyle/>
          <a:p>
            <a:pPr marL="0" lvl="1" algn="ctr" fontAlgn="auto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  <a:buSzPct val="50000"/>
              <a:defRPr/>
            </a:pPr>
            <a:r>
              <a:rPr lang="en-US" sz="2000" b="1" kern="0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Outgrew Industry</a:t>
            </a:r>
            <a:r>
              <a:rPr lang="en-US" sz="1800" b="1" kern="0" dirty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1800" b="1" kern="0" dirty="0">
                <a:solidFill>
                  <a:srgbClr val="FF6600"/>
                </a:solidFill>
                <a:latin typeface="+mn-lt"/>
                <a:ea typeface="+mn-ea"/>
                <a:cs typeface="+mn-cs"/>
              </a:rPr>
            </a:br>
            <a:r>
              <a:rPr lang="en-US" sz="1400" kern="0" dirty="0">
                <a:latin typeface="+mn-lt"/>
                <a:ea typeface="+mn-ea"/>
                <a:cs typeface="+mn-cs"/>
              </a:rPr>
              <a:t>2004-2009 PTC PLM*</a:t>
            </a:r>
          </a:p>
        </p:txBody>
      </p:sp>
      <p:sp>
        <p:nvSpPr>
          <p:cNvPr id="32785" name="Rectangle 27"/>
          <p:cNvSpPr>
            <a:spLocks noChangeArrowheads="1"/>
          </p:cNvSpPr>
          <p:nvPr/>
        </p:nvSpPr>
        <p:spPr bwMode="auto">
          <a:xfrm flipV="1">
            <a:off x="0" y="3763963"/>
            <a:ext cx="9144000" cy="946150"/>
          </a:xfrm>
          <a:prstGeom prst="rect">
            <a:avLst/>
          </a:prstGeom>
          <a:solidFill>
            <a:schemeClr val="accent1">
              <a:alpha val="74117"/>
            </a:schemeClr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32786" name="Rectangle 12"/>
          <p:cNvSpPr>
            <a:spLocks noChangeArrowheads="1"/>
          </p:cNvSpPr>
          <p:nvPr/>
        </p:nvSpPr>
        <p:spPr bwMode="auto">
          <a:xfrm>
            <a:off x="352425" y="3849688"/>
            <a:ext cx="781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bg1"/>
                </a:solidFill>
              </a:rPr>
              <a:t>PTC: </a:t>
            </a:r>
          </a:p>
        </p:txBody>
      </p:sp>
      <p:sp>
        <p:nvSpPr>
          <p:cNvPr id="32787" name="Rectangle 14"/>
          <p:cNvSpPr>
            <a:spLocks noChangeArrowheads="1"/>
          </p:cNvSpPr>
          <p:nvPr/>
        </p:nvSpPr>
        <p:spPr bwMode="auto">
          <a:xfrm>
            <a:off x="339725" y="4121150"/>
            <a:ext cx="4165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7938" lvl="1"/>
            <a:r>
              <a:rPr lang="en-US" sz="1400">
                <a:solidFill>
                  <a:schemeClr val="bg1"/>
                </a:solidFill>
              </a:rPr>
              <a:t>Boston-area, USA based Technology Leader </a:t>
            </a:r>
            <a:br>
              <a:rPr lang="en-US" sz="1400">
                <a:solidFill>
                  <a:schemeClr val="bg1"/>
                </a:solidFill>
              </a:rPr>
            </a:br>
            <a:r>
              <a:rPr lang="en-US" sz="1400">
                <a:solidFill>
                  <a:schemeClr val="bg1"/>
                </a:solidFill>
              </a:rPr>
              <a:t>in Product Development Software and Services</a:t>
            </a:r>
          </a:p>
        </p:txBody>
      </p:sp>
      <p:sp>
        <p:nvSpPr>
          <p:cNvPr id="32788" name="Rectangle 19"/>
          <p:cNvSpPr>
            <a:spLocks noChangeArrowheads="1"/>
          </p:cNvSpPr>
          <p:nvPr/>
        </p:nvSpPr>
        <p:spPr bwMode="auto">
          <a:xfrm>
            <a:off x="4886325" y="4160838"/>
            <a:ext cx="42576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7938" lvl="1"/>
            <a:r>
              <a:rPr lang="en-US" sz="1400">
                <a:solidFill>
                  <a:schemeClr val="bg1"/>
                </a:solidFill>
              </a:rPr>
              <a:t>World Leading Product Development Companies and Retail Establishments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876800" y="3883025"/>
            <a:ext cx="1987550" cy="3667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Our</a:t>
            </a:r>
            <a:r>
              <a:rPr lang="en-US" sz="1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Customers: </a:t>
            </a:r>
          </a:p>
        </p:txBody>
      </p:sp>
      <p:cxnSp>
        <p:nvCxnSpPr>
          <p:cNvPr id="32790" name="Straight Connector 18"/>
          <p:cNvCxnSpPr>
            <a:cxnSpLocks noChangeShapeType="1"/>
          </p:cNvCxnSpPr>
          <p:nvPr/>
        </p:nvCxnSpPr>
        <p:spPr bwMode="auto">
          <a:xfrm rot="5400000">
            <a:off x="3276600" y="5102225"/>
            <a:ext cx="2590800" cy="0"/>
          </a:xfrm>
          <a:prstGeom prst="line">
            <a:avLst/>
          </a:prstGeom>
          <a:noFill/>
          <a:ln w="9525">
            <a:solidFill>
              <a:schemeClr val="bg1"/>
            </a:solidFill>
            <a:prstDash val="sysDash"/>
            <a:round/>
            <a:headEnd/>
            <a:tailEnd/>
          </a:ln>
        </p:spPr>
      </p:cxnSp>
      <p:sp>
        <p:nvSpPr>
          <p:cNvPr id="32791" name="TextBox 26"/>
          <p:cNvSpPr txBox="1">
            <a:spLocks noChangeArrowheads="1"/>
          </p:cNvSpPr>
          <p:nvPr/>
        </p:nvSpPr>
        <p:spPr bwMode="auto">
          <a:xfrm>
            <a:off x="5046663" y="6477000"/>
            <a:ext cx="409733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800"/>
              <a:t>*Source: AMR Research, CIMdata, IDC and company estimates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AutoShape 110"/>
          <p:cNvSpPr>
            <a:spLocks noChangeArrowheads="1"/>
          </p:cNvSpPr>
          <p:nvPr/>
        </p:nvSpPr>
        <p:spPr bwMode="gray">
          <a:xfrm>
            <a:off x="160338" y="1103313"/>
            <a:ext cx="8829675" cy="5419725"/>
          </a:xfrm>
          <a:prstGeom prst="roundRect">
            <a:avLst>
              <a:gd name="adj" fmla="val 2591"/>
            </a:avLst>
          </a:prstGeom>
          <a:solidFill>
            <a:schemeClr val="accent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109" name="AutoShape 99"/>
          <p:cNvSpPr>
            <a:spLocks noChangeArrowheads="1"/>
          </p:cNvSpPr>
          <p:nvPr/>
        </p:nvSpPr>
        <p:spPr bwMode="gray">
          <a:xfrm>
            <a:off x="252413" y="1643063"/>
            <a:ext cx="1438275" cy="4781550"/>
          </a:xfrm>
          <a:prstGeom prst="roundRect">
            <a:avLst>
              <a:gd name="adj" fmla="val 7655"/>
            </a:avLst>
          </a:prstGeom>
          <a:solidFill>
            <a:schemeClr val="bg1"/>
          </a:solidFill>
          <a:ln w="28575" cap="flat" cmpd="sng" algn="ctr">
            <a:solidFill>
              <a:srgbClr val="D7E1E9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7000"/>
              </a:prst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marL="0" lvl="1" algn="ctr" fontAlgn="auto">
              <a:spcBef>
                <a:spcPts val="90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accent4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2" name="AutoShape 99"/>
          <p:cNvSpPr>
            <a:spLocks noChangeArrowheads="1"/>
          </p:cNvSpPr>
          <p:nvPr/>
        </p:nvSpPr>
        <p:spPr bwMode="gray">
          <a:xfrm>
            <a:off x="1770063" y="1643063"/>
            <a:ext cx="1436687" cy="4781550"/>
          </a:xfrm>
          <a:prstGeom prst="roundRect">
            <a:avLst>
              <a:gd name="adj" fmla="val 7655"/>
            </a:avLst>
          </a:prstGeom>
          <a:solidFill>
            <a:schemeClr val="bg1"/>
          </a:solidFill>
          <a:ln w="28575" cap="flat" cmpd="sng" algn="ctr">
            <a:solidFill>
              <a:srgbClr val="D7E1E9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7000"/>
              </a:prst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marL="0" lvl="1" algn="ctr" fontAlgn="auto">
              <a:spcBef>
                <a:spcPts val="90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accent4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5" name="AutoShape 99"/>
          <p:cNvSpPr>
            <a:spLocks noChangeArrowheads="1"/>
          </p:cNvSpPr>
          <p:nvPr/>
        </p:nvSpPr>
        <p:spPr bwMode="gray">
          <a:xfrm>
            <a:off x="3286125" y="1643063"/>
            <a:ext cx="1335088" cy="4781550"/>
          </a:xfrm>
          <a:prstGeom prst="roundRect">
            <a:avLst>
              <a:gd name="adj" fmla="val 7655"/>
            </a:avLst>
          </a:prstGeom>
          <a:solidFill>
            <a:schemeClr val="bg1"/>
          </a:solidFill>
          <a:ln w="28575" cap="flat" cmpd="sng" algn="ctr">
            <a:solidFill>
              <a:srgbClr val="D7E1E9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7000"/>
              </a:prst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marL="0" lvl="1" algn="ctr" fontAlgn="auto">
              <a:spcBef>
                <a:spcPts val="90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accent4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9" name="AutoShape 99"/>
          <p:cNvSpPr>
            <a:spLocks noChangeArrowheads="1"/>
          </p:cNvSpPr>
          <p:nvPr/>
        </p:nvSpPr>
        <p:spPr bwMode="gray">
          <a:xfrm>
            <a:off x="4700588" y="1643063"/>
            <a:ext cx="1260475" cy="4781550"/>
          </a:xfrm>
          <a:prstGeom prst="roundRect">
            <a:avLst>
              <a:gd name="adj" fmla="val 7655"/>
            </a:avLst>
          </a:prstGeom>
          <a:solidFill>
            <a:schemeClr val="bg1"/>
          </a:solidFill>
          <a:ln w="28575" cap="flat" cmpd="sng" algn="ctr">
            <a:solidFill>
              <a:srgbClr val="D7E1E9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7000"/>
              </a:prst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marL="0" lvl="1" algn="ctr" fontAlgn="auto">
              <a:spcBef>
                <a:spcPts val="90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accent4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1" name="AutoShape 99"/>
          <p:cNvSpPr>
            <a:spLocks noChangeArrowheads="1"/>
          </p:cNvSpPr>
          <p:nvPr/>
        </p:nvSpPr>
        <p:spPr bwMode="gray">
          <a:xfrm>
            <a:off x="6035675" y="1657350"/>
            <a:ext cx="1330325" cy="4781550"/>
          </a:xfrm>
          <a:prstGeom prst="roundRect">
            <a:avLst>
              <a:gd name="adj" fmla="val 7655"/>
            </a:avLst>
          </a:prstGeom>
          <a:solidFill>
            <a:schemeClr val="bg1"/>
          </a:solidFill>
          <a:ln w="28575" cap="flat" cmpd="sng" algn="ctr">
            <a:solidFill>
              <a:srgbClr val="D7E1E9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7000"/>
              </a:prst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marL="0" lvl="1" algn="ctr" fontAlgn="auto">
              <a:spcBef>
                <a:spcPts val="90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accent4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7" name="AutoShape 99"/>
          <p:cNvSpPr>
            <a:spLocks noChangeArrowheads="1"/>
          </p:cNvSpPr>
          <p:nvPr/>
        </p:nvSpPr>
        <p:spPr bwMode="gray">
          <a:xfrm>
            <a:off x="7448550" y="1643063"/>
            <a:ext cx="1438275" cy="4781550"/>
          </a:xfrm>
          <a:prstGeom prst="roundRect">
            <a:avLst>
              <a:gd name="adj" fmla="val 7655"/>
            </a:avLst>
          </a:prstGeom>
          <a:solidFill>
            <a:schemeClr val="bg1"/>
          </a:solidFill>
          <a:ln w="28575" cap="flat" cmpd="sng" algn="ctr">
            <a:solidFill>
              <a:srgbClr val="D7E1E9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7000"/>
              </a:prst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marL="0" lvl="1" algn="ctr" fontAlgn="auto">
              <a:spcBef>
                <a:spcPts val="90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accent4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825" name="Text Box 41"/>
          <p:cNvSpPr txBox="1">
            <a:spLocks noChangeArrowheads="1"/>
          </p:cNvSpPr>
          <p:nvPr/>
        </p:nvSpPr>
        <p:spPr bwMode="auto">
          <a:xfrm>
            <a:off x="396875" y="1204913"/>
            <a:ext cx="11509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</a:rPr>
              <a:t>AEROSPACE &amp; DEFENSE</a:t>
            </a:r>
          </a:p>
        </p:txBody>
      </p:sp>
      <p:sp>
        <p:nvSpPr>
          <p:cNvPr id="34826" name="Text Box 43"/>
          <p:cNvSpPr txBox="1">
            <a:spLocks noChangeArrowheads="1"/>
          </p:cNvSpPr>
          <p:nvPr/>
        </p:nvSpPr>
        <p:spPr bwMode="auto">
          <a:xfrm>
            <a:off x="1938338" y="1390650"/>
            <a:ext cx="1101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</a:rPr>
              <a:t>AUTOMOTIVE</a:t>
            </a:r>
          </a:p>
        </p:txBody>
      </p:sp>
      <p:sp>
        <p:nvSpPr>
          <p:cNvPr id="34827" name="Text Box 45"/>
          <p:cNvSpPr txBox="1">
            <a:spLocks noChangeArrowheads="1"/>
          </p:cNvSpPr>
          <p:nvPr/>
        </p:nvSpPr>
        <p:spPr bwMode="auto">
          <a:xfrm>
            <a:off x="3400425" y="1204913"/>
            <a:ext cx="11064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</a:rPr>
              <a:t>ELECTRONICS</a:t>
            </a:r>
            <a:br>
              <a:rPr lang="en-US" sz="1200" b="1">
                <a:solidFill>
                  <a:schemeClr val="bg1"/>
                </a:solidFill>
              </a:rPr>
            </a:br>
            <a:r>
              <a:rPr lang="en-US" sz="1200" b="1">
                <a:solidFill>
                  <a:schemeClr val="bg1"/>
                </a:solidFill>
              </a:rPr>
              <a:t>&amp; HIGH TECH</a:t>
            </a:r>
          </a:p>
        </p:txBody>
      </p:sp>
      <p:sp>
        <p:nvSpPr>
          <p:cNvPr id="34828" name="Text Box 47"/>
          <p:cNvSpPr txBox="1">
            <a:spLocks noChangeArrowheads="1"/>
          </p:cNvSpPr>
          <p:nvPr/>
        </p:nvSpPr>
        <p:spPr bwMode="auto">
          <a:xfrm>
            <a:off x="4776788" y="1390650"/>
            <a:ext cx="11080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</a:rPr>
              <a:t>INDUSTRIAL</a:t>
            </a:r>
          </a:p>
        </p:txBody>
      </p:sp>
      <p:sp>
        <p:nvSpPr>
          <p:cNvPr id="34829" name="Text Box 49"/>
          <p:cNvSpPr txBox="1">
            <a:spLocks noChangeArrowheads="1"/>
          </p:cNvSpPr>
          <p:nvPr/>
        </p:nvSpPr>
        <p:spPr bwMode="auto">
          <a:xfrm>
            <a:off x="6038850" y="1204913"/>
            <a:ext cx="13223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</a:rPr>
              <a:t>RETAIL &amp; CONSUMER</a:t>
            </a:r>
          </a:p>
        </p:txBody>
      </p:sp>
      <p:sp>
        <p:nvSpPr>
          <p:cNvPr id="34830" name="Text Box 73"/>
          <p:cNvSpPr txBox="1">
            <a:spLocks noChangeArrowheads="1"/>
          </p:cNvSpPr>
          <p:nvPr/>
        </p:nvSpPr>
        <p:spPr bwMode="auto">
          <a:xfrm>
            <a:off x="7505700" y="1204913"/>
            <a:ext cx="13255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</a:rPr>
              <a:t>MEDICAL</a:t>
            </a:r>
            <a:br>
              <a:rPr lang="en-US" sz="1200" b="1">
                <a:solidFill>
                  <a:schemeClr val="bg1"/>
                </a:solidFill>
              </a:rPr>
            </a:br>
            <a:r>
              <a:rPr lang="en-US" sz="1200" b="1">
                <a:solidFill>
                  <a:schemeClr val="bg1"/>
                </a:solidFill>
              </a:rPr>
              <a:t>DEVICES</a:t>
            </a:r>
          </a:p>
        </p:txBody>
      </p:sp>
      <p:sp>
        <p:nvSpPr>
          <p:cNvPr id="34831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 lIns="0" tIns="0" rIns="0" bIns="0"/>
          <a:lstStyle/>
          <a:p>
            <a:pPr eaLnBrk="1" hangingPunct="1"/>
            <a:r>
              <a:rPr lang="en-US" smtClean="0"/>
              <a:t>Unmatched Expertise in Multiple Vertical Markets</a:t>
            </a:r>
          </a:p>
        </p:txBody>
      </p:sp>
      <p:pic>
        <p:nvPicPr>
          <p:cNvPr id="34832" name="Picture 2" descr="home_logo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954" t="23027" r="14418" b="11513"/>
          <a:stretch>
            <a:fillRect/>
          </a:stretch>
        </p:blipFill>
        <p:spPr bwMode="auto">
          <a:xfrm>
            <a:off x="3425825" y="5962650"/>
            <a:ext cx="10572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3" name="Picture 4" descr="nasa"/>
          <p:cNvPicPr>
            <a:picLocks noChangeAspect="1" noChangeArrowheads="1"/>
          </p:cNvPicPr>
          <p:nvPr/>
        </p:nvPicPr>
        <p:blipFill>
          <a:blip r:embed="rId4"/>
          <a:srcRect r="15132" b="1360"/>
          <a:stretch>
            <a:fillRect/>
          </a:stretch>
        </p:blipFill>
        <p:spPr bwMode="auto">
          <a:xfrm>
            <a:off x="249238" y="3317875"/>
            <a:ext cx="1425575" cy="3603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34834" name="Picture 5" descr="Lockheed Martin Home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7825" y="4476750"/>
            <a:ext cx="1182688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5" name="Picture 7" descr="Boein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" y="3824288"/>
            <a:ext cx="9080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6" name="Picture 8" descr="Home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95863" y="2311400"/>
            <a:ext cx="611187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7" name="Picture 9" descr="corp_logo_header_a">
            <a:hlinkClick r:id="rId10" action="ppaction://hlinkfile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906963" y="2587625"/>
            <a:ext cx="78898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8" name="Picture 10" descr="Babcock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692650" y="4076700"/>
            <a:ext cx="1216025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9" name="Picture 11" descr="logo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3F5"/>
              </a:clrFrom>
              <a:clrTo>
                <a:srgbClr val="FFF3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10138" y="3068638"/>
            <a:ext cx="757237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0" name="Picture 12" descr="I-R2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35513" y="4256088"/>
            <a:ext cx="53816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1" name="Picture 13" descr="Manitowoc2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62563" y="5559425"/>
            <a:ext cx="6477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2" name="Picture 14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3725863"/>
            <a:ext cx="1169987" cy="254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34843" name="Picture 15" descr="untitled"/>
          <p:cNvPicPr>
            <a:picLocks noChangeAspect="1" noChangeArrowheads="1"/>
          </p:cNvPicPr>
          <p:nvPr/>
        </p:nvPicPr>
        <p:blipFill>
          <a:blip r:embed="rId17"/>
          <a:srcRect t="5908" r="9396" b="8861"/>
          <a:stretch>
            <a:fillRect/>
          </a:stretch>
        </p:blipFill>
        <p:spPr bwMode="auto">
          <a:xfrm>
            <a:off x="4764088" y="1693863"/>
            <a:ext cx="10509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4" name="Picture 16" descr="CATERPILLAR logo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21238" y="5178425"/>
            <a:ext cx="95885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5" name="Picture 18" descr="US-army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90563" y="5541963"/>
            <a:ext cx="555625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6" name="Picture 19" descr="logo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30200" y="1700213"/>
            <a:ext cx="127635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7" name="Picture 21" descr="wordmark_01_img_03"/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54413" y="4162425"/>
            <a:ext cx="8001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8" name="Picture 22" descr="DELL-COMPUTER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3579813" y="4821238"/>
            <a:ext cx="749300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9" name="Picture 23" descr="hitachi_logo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3497263" y="1852613"/>
            <a:ext cx="9144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50" name="Picture 24" descr="hpweb_1-2_topnav_hp_logo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3730625" y="2973388"/>
            <a:ext cx="446088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51" name="Picture 25" descr="logo_small"/>
          <p:cNvPicPr>
            <a:picLocks noChangeAspect="1" noChangeArrowheads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33763" y="5364163"/>
            <a:ext cx="104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52" name="Picture 26" descr="logo"/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90938" y="3443288"/>
            <a:ext cx="5254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53" name="Picture 27" descr="logo_audi"/>
          <p:cNvPicPr>
            <a:picLocks noChangeAspect="1" noChangeArrowheads="1"/>
          </p:cNvPicPr>
          <p:nvPr/>
        </p:nvPicPr>
        <p:blipFill>
          <a:blip r:embed="rId27"/>
          <a:srcRect l="6944" t="27046" r="41667" b="17545"/>
          <a:stretch>
            <a:fillRect/>
          </a:stretch>
        </p:blipFill>
        <p:spPr bwMode="auto">
          <a:xfrm>
            <a:off x="2130425" y="3009900"/>
            <a:ext cx="7112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54" name="Picture 28" descr="logo">
            <a:hlinkClick r:id="rId28"/>
          </p:cNvPr>
          <p:cNvPicPr>
            <a:picLocks noChangeAspect="1" noChangeArrowheads="1"/>
          </p:cNvPicPr>
          <p:nvPr/>
        </p:nvPicPr>
        <p:blipFill>
          <a:blip r:embed="rId29"/>
          <a:srcRect l="10455" t="21333" r="15208" b="25600"/>
          <a:stretch>
            <a:fillRect/>
          </a:stretch>
        </p:blipFill>
        <p:spPr bwMode="auto">
          <a:xfrm>
            <a:off x="2141538" y="3897313"/>
            <a:ext cx="627062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55" name="Picture 30" descr="hdavid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2317750" y="4927600"/>
            <a:ext cx="77787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56" name="Picture 34" descr="polarislogo"/>
          <p:cNvPicPr>
            <a:picLocks noChangeAspect="1" noChangeArrowheads="1"/>
          </p:cNvPicPr>
          <p:nvPr/>
        </p:nvPicPr>
        <p:blipFill>
          <a:blip r:embed="rId3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66900" y="6192838"/>
            <a:ext cx="12319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57" name="Picture 39" descr="thales_logo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379413" y="2822575"/>
            <a:ext cx="117951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58" name="Picture 51" descr="limited"/>
          <p:cNvPicPr>
            <a:picLocks noChangeAspect="1" noChangeArrowheads="1"/>
          </p:cNvPicPr>
          <p:nvPr/>
        </p:nvPicPr>
        <p:blipFill>
          <a:blip r:embed="rId3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8388" y="5899150"/>
            <a:ext cx="11049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59" name="Picture 52" descr="lands end"/>
          <p:cNvPicPr>
            <a:picLocks noChangeAspect="1" noChangeArrowheads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6229350" y="5110163"/>
            <a:ext cx="9429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60" name="Picture 53" descr="patagonia"/>
          <p:cNvPicPr>
            <a:picLocks noChangeAspect="1" noChangeArrowheads="1"/>
          </p:cNvPicPr>
          <p:nvPr/>
        </p:nvPicPr>
        <p:blipFill>
          <a:blip r:embed="rId3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05538" y="4787900"/>
            <a:ext cx="9906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61" name="Picture 57"/>
          <p:cNvPicPr>
            <a:picLocks noChangeAspect="1" noChangeArrowheads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6107113" y="2897188"/>
            <a:ext cx="1187450" cy="2317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34862" name="Picture 58" descr="moen_Logo"/>
          <p:cNvPicPr>
            <a:picLocks noChangeAspect="1" noChangeArrowheads="1"/>
          </p:cNvPicPr>
          <p:nvPr/>
        </p:nvPicPr>
        <p:blipFill>
          <a:blip r:embed="rId3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62675" y="4375150"/>
            <a:ext cx="1076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63" name="Picture 59" descr="home_logo_sm"/>
          <p:cNvPicPr>
            <a:picLocks noChangeAspect="1" noChangeArrowheads="1"/>
          </p:cNvPicPr>
          <p:nvPr/>
        </p:nvPicPr>
        <p:blipFill>
          <a:blip r:embed="rId3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53163" y="5411788"/>
            <a:ext cx="8953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64" name="Picture 61" descr="abt"/>
          <p:cNvPicPr>
            <a:picLocks noChangeAspect="1" noChangeArrowheads="1"/>
          </p:cNvPicPr>
          <p:nvPr/>
        </p:nvPicPr>
        <p:blipFill>
          <a:blip r:embed="rId3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1738" y="4822825"/>
            <a:ext cx="1233487" cy="219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34865" name="Picture 63" descr="HOMe_medtronic_logo"/>
          <p:cNvPicPr>
            <a:picLocks noChangeAspect="1" noChangeArrowheads="1"/>
          </p:cNvPicPr>
          <p:nvPr/>
        </p:nvPicPr>
        <p:blipFill>
          <a:blip r:embed="rId4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18413" y="3825875"/>
            <a:ext cx="1100137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34866" name="Picture 77"/>
          <p:cNvPicPr>
            <a:picLocks noChangeAspect="1" noChangeArrowheads="1"/>
          </p:cNvPicPr>
          <p:nvPr/>
        </p:nvPicPr>
        <p:blipFill>
          <a:blip r:embed="rId41"/>
          <a:srcRect/>
          <a:stretch>
            <a:fillRect/>
          </a:stretch>
        </p:blipFill>
        <p:spPr bwMode="auto">
          <a:xfrm>
            <a:off x="3676650" y="2460625"/>
            <a:ext cx="555625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67" name="Picture 2" descr="BAE Systems">
            <a:hlinkClick r:id="rId42"/>
          </p:cNvPr>
          <p:cNvPicPr>
            <a:picLocks noChangeAspect="1" noChangeArrowheads="1"/>
          </p:cNvPicPr>
          <p:nvPr/>
        </p:nvPicPr>
        <p:blipFill>
          <a:blip r:embed="rId43"/>
          <a:srcRect/>
          <a:stretch>
            <a:fillRect/>
          </a:stretch>
        </p:blipFill>
        <p:spPr bwMode="auto">
          <a:xfrm>
            <a:off x="252413" y="4953000"/>
            <a:ext cx="1433512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68" name="Picture 87"/>
          <p:cNvPicPr>
            <a:picLocks noChangeAspect="1"/>
          </p:cNvPicPr>
          <p:nvPr/>
        </p:nvPicPr>
        <p:blipFill>
          <a:blip r:embed="rId44"/>
          <a:srcRect/>
          <a:stretch>
            <a:fillRect/>
          </a:stretch>
        </p:blipFill>
        <p:spPr bwMode="auto">
          <a:xfrm>
            <a:off x="1789113" y="1989138"/>
            <a:ext cx="82708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69" name="Picture 40" descr="hyundai"/>
          <p:cNvPicPr>
            <a:picLocks noChangeAspect="1" noChangeArrowheads="1"/>
          </p:cNvPicPr>
          <p:nvPr/>
        </p:nvPicPr>
        <p:blipFill>
          <a:blip r:embed="rId45"/>
          <a:srcRect/>
          <a:stretch>
            <a:fillRect/>
          </a:stretch>
        </p:blipFill>
        <p:spPr bwMode="auto">
          <a:xfrm>
            <a:off x="1881188" y="3478213"/>
            <a:ext cx="1208087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870" name="Group 72"/>
          <p:cNvGrpSpPr>
            <a:grpSpLocks/>
          </p:cNvGrpSpPr>
          <p:nvPr/>
        </p:nvGrpSpPr>
        <p:grpSpPr bwMode="auto">
          <a:xfrm>
            <a:off x="1979613" y="2693988"/>
            <a:ext cx="985837" cy="274637"/>
            <a:chOff x="2223" y="1116"/>
            <a:chExt cx="1296" cy="395"/>
          </a:xfrm>
        </p:grpSpPr>
        <p:grpSp>
          <p:nvGrpSpPr>
            <p:cNvPr id="34871" name="Group 73"/>
            <p:cNvGrpSpPr>
              <a:grpSpLocks/>
            </p:cNvGrpSpPr>
            <p:nvPr/>
          </p:nvGrpSpPr>
          <p:grpSpPr bwMode="auto">
            <a:xfrm>
              <a:off x="3114" y="1253"/>
              <a:ext cx="413" cy="136"/>
              <a:chOff x="2696" y="1344"/>
              <a:chExt cx="402" cy="122"/>
            </a:xfrm>
          </p:grpSpPr>
          <p:sp>
            <p:nvSpPr>
              <p:cNvPr id="34872" name="Freeform 74"/>
              <p:cNvSpPr>
                <a:spLocks/>
              </p:cNvSpPr>
              <p:nvPr/>
            </p:nvSpPr>
            <p:spPr bwMode="auto">
              <a:xfrm>
                <a:off x="2696" y="1344"/>
                <a:ext cx="113" cy="122"/>
              </a:xfrm>
              <a:custGeom>
                <a:avLst/>
                <a:gdLst>
                  <a:gd name="T0" fmla="*/ 3376 w 78"/>
                  <a:gd name="T1" fmla="*/ 674 h 96"/>
                  <a:gd name="T2" fmla="*/ 6695 w 78"/>
                  <a:gd name="T3" fmla="*/ 674 h 96"/>
                  <a:gd name="T4" fmla="*/ 6695 w 78"/>
                  <a:gd name="T5" fmla="*/ 984 h 96"/>
                  <a:gd name="T6" fmla="*/ 3376 w 78"/>
                  <a:gd name="T7" fmla="*/ 984 h 96"/>
                  <a:gd name="T8" fmla="*/ 3376 w 78"/>
                  <a:gd name="T9" fmla="*/ 1702 h 96"/>
                  <a:gd name="T10" fmla="*/ 0 w 78"/>
                  <a:gd name="T11" fmla="*/ 1702 h 96"/>
                  <a:gd name="T12" fmla="*/ 0 w 78"/>
                  <a:gd name="T13" fmla="*/ 984 h 96"/>
                  <a:gd name="T14" fmla="*/ 0 w 78"/>
                  <a:gd name="T15" fmla="*/ 674 h 96"/>
                  <a:gd name="T16" fmla="*/ 0 w 78"/>
                  <a:gd name="T17" fmla="*/ 341 h 96"/>
                  <a:gd name="T18" fmla="*/ 0 w 78"/>
                  <a:gd name="T19" fmla="*/ 0 h 96"/>
                  <a:gd name="T20" fmla="*/ 6695 w 78"/>
                  <a:gd name="T21" fmla="*/ 0 h 96"/>
                  <a:gd name="T22" fmla="*/ 6695 w 78"/>
                  <a:gd name="T23" fmla="*/ 341 h 96"/>
                  <a:gd name="T24" fmla="*/ 3376 w 78"/>
                  <a:gd name="T25" fmla="*/ 341 h 96"/>
                  <a:gd name="T26" fmla="*/ 3376 w 78"/>
                  <a:gd name="T27" fmla="*/ 674 h 9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8"/>
                  <a:gd name="T43" fmla="*/ 0 h 96"/>
                  <a:gd name="T44" fmla="*/ 78 w 78"/>
                  <a:gd name="T45" fmla="*/ 96 h 9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8" h="96">
                    <a:moveTo>
                      <a:pt x="39" y="38"/>
                    </a:moveTo>
                    <a:lnTo>
                      <a:pt x="78" y="38"/>
                    </a:lnTo>
                    <a:lnTo>
                      <a:pt x="78" y="56"/>
                    </a:lnTo>
                    <a:lnTo>
                      <a:pt x="39" y="56"/>
                    </a:lnTo>
                    <a:lnTo>
                      <a:pt x="39" y="96"/>
                    </a:lnTo>
                    <a:lnTo>
                      <a:pt x="0" y="96"/>
                    </a:lnTo>
                    <a:lnTo>
                      <a:pt x="0" y="56"/>
                    </a:lnTo>
                    <a:lnTo>
                      <a:pt x="0" y="38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78" y="0"/>
                    </a:lnTo>
                    <a:lnTo>
                      <a:pt x="78" y="19"/>
                    </a:lnTo>
                    <a:lnTo>
                      <a:pt x="39" y="19"/>
                    </a:lnTo>
                    <a:lnTo>
                      <a:pt x="39" y="38"/>
                    </a:lnTo>
                  </a:path>
                </a:pathLst>
              </a:custGeom>
              <a:solidFill>
                <a:srgbClr val="E0243B"/>
              </a:solidFill>
              <a:ln w="0">
                <a:solidFill>
                  <a:srgbClr val="DF3B28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ru-RU" sz="1800"/>
              </a:p>
            </p:txBody>
          </p:sp>
          <p:sp>
            <p:nvSpPr>
              <p:cNvPr id="34873" name="Freeform 75"/>
              <p:cNvSpPr>
                <a:spLocks noEditPoints="1"/>
              </p:cNvSpPr>
              <p:nvPr/>
            </p:nvSpPr>
            <p:spPr bwMode="auto">
              <a:xfrm>
                <a:off x="2809" y="1344"/>
                <a:ext cx="141" cy="122"/>
              </a:xfrm>
              <a:custGeom>
                <a:avLst/>
                <a:gdLst>
                  <a:gd name="T0" fmla="*/ 3377 w 97"/>
                  <a:gd name="T1" fmla="*/ 320 h 96"/>
                  <a:gd name="T2" fmla="*/ 2512 w 97"/>
                  <a:gd name="T3" fmla="*/ 984 h 96"/>
                  <a:gd name="T4" fmla="*/ 4291 w 97"/>
                  <a:gd name="T5" fmla="*/ 984 h 96"/>
                  <a:gd name="T6" fmla="*/ 3377 w 97"/>
                  <a:gd name="T7" fmla="*/ 320 h 96"/>
                  <a:gd name="T8" fmla="*/ 2147 w 97"/>
                  <a:gd name="T9" fmla="*/ 0 h 96"/>
                  <a:gd name="T10" fmla="*/ 2952 w 97"/>
                  <a:gd name="T11" fmla="*/ 0 h 96"/>
                  <a:gd name="T12" fmla="*/ 3875 w 97"/>
                  <a:gd name="T13" fmla="*/ 0 h 96"/>
                  <a:gd name="T14" fmla="*/ 6445 w 97"/>
                  <a:gd name="T15" fmla="*/ 0 h 96"/>
                  <a:gd name="T16" fmla="*/ 8626 w 97"/>
                  <a:gd name="T17" fmla="*/ 1702 h 96"/>
                  <a:gd name="T18" fmla="*/ 5134 w 97"/>
                  <a:gd name="T19" fmla="*/ 1702 h 96"/>
                  <a:gd name="T20" fmla="*/ 4653 w 97"/>
                  <a:gd name="T21" fmla="*/ 1287 h 96"/>
                  <a:gd name="T22" fmla="*/ 2147 w 97"/>
                  <a:gd name="T23" fmla="*/ 1287 h 96"/>
                  <a:gd name="T24" fmla="*/ 1598 w 97"/>
                  <a:gd name="T25" fmla="*/ 1702 h 96"/>
                  <a:gd name="T26" fmla="*/ 0 w 97"/>
                  <a:gd name="T27" fmla="*/ 1702 h 96"/>
                  <a:gd name="T28" fmla="*/ 2147 w 97"/>
                  <a:gd name="T29" fmla="*/ 0 h 9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7"/>
                  <a:gd name="T46" fmla="*/ 0 h 96"/>
                  <a:gd name="T47" fmla="*/ 97 w 97"/>
                  <a:gd name="T48" fmla="*/ 96 h 9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7" h="96">
                    <a:moveTo>
                      <a:pt x="38" y="18"/>
                    </a:moveTo>
                    <a:lnTo>
                      <a:pt x="28" y="56"/>
                    </a:lnTo>
                    <a:lnTo>
                      <a:pt x="48" y="56"/>
                    </a:lnTo>
                    <a:lnTo>
                      <a:pt x="38" y="18"/>
                    </a:lnTo>
                    <a:moveTo>
                      <a:pt x="24" y="0"/>
                    </a:moveTo>
                    <a:lnTo>
                      <a:pt x="33" y="0"/>
                    </a:lnTo>
                    <a:lnTo>
                      <a:pt x="43" y="0"/>
                    </a:lnTo>
                    <a:lnTo>
                      <a:pt x="72" y="0"/>
                    </a:lnTo>
                    <a:lnTo>
                      <a:pt x="97" y="96"/>
                    </a:lnTo>
                    <a:lnTo>
                      <a:pt x="58" y="96"/>
                    </a:lnTo>
                    <a:lnTo>
                      <a:pt x="52" y="72"/>
                    </a:lnTo>
                    <a:lnTo>
                      <a:pt x="24" y="72"/>
                    </a:lnTo>
                    <a:lnTo>
                      <a:pt x="18" y="96"/>
                    </a:lnTo>
                    <a:lnTo>
                      <a:pt x="0" y="96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E0243B"/>
              </a:solidFill>
              <a:ln w="0">
                <a:solidFill>
                  <a:srgbClr val="D33646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ru-RU" sz="1800"/>
              </a:p>
            </p:txBody>
          </p:sp>
          <p:sp>
            <p:nvSpPr>
              <p:cNvPr id="34874" name="Freeform 76"/>
              <p:cNvSpPr>
                <a:spLocks/>
              </p:cNvSpPr>
              <p:nvPr/>
            </p:nvSpPr>
            <p:spPr bwMode="auto">
              <a:xfrm>
                <a:off x="2962" y="1344"/>
                <a:ext cx="136" cy="122"/>
              </a:xfrm>
              <a:custGeom>
                <a:avLst/>
                <a:gdLst>
                  <a:gd name="T0" fmla="*/ 512 w 94"/>
                  <a:gd name="T1" fmla="*/ 0 h 96"/>
                  <a:gd name="T2" fmla="*/ 7393 w 94"/>
                  <a:gd name="T3" fmla="*/ 0 h 96"/>
                  <a:gd name="T4" fmla="*/ 7904 w 94"/>
                  <a:gd name="T5" fmla="*/ 123 h 96"/>
                  <a:gd name="T6" fmla="*/ 7904 w 94"/>
                  <a:gd name="T7" fmla="*/ 454 h 96"/>
                  <a:gd name="T8" fmla="*/ 5110 w 94"/>
                  <a:gd name="T9" fmla="*/ 454 h 96"/>
                  <a:gd name="T10" fmla="*/ 5110 w 94"/>
                  <a:gd name="T11" fmla="*/ 341 h 96"/>
                  <a:gd name="T12" fmla="*/ 3944 w 94"/>
                  <a:gd name="T13" fmla="*/ 341 h 96"/>
                  <a:gd name="T14" fmla="*/ 2792 w 94"/>
                  <a:gd name="T15" fmla="*/ 341 h 96"/>
                  <a:gd name="T16" fmla="*/ 2792 w 94"/>
                  <a:gd name="T17" fmla="*/ 1384 h 96"/>
                  <a:gd name="T18" fmla="*/ 3944 w 94"/>
                  <a:gd name="T19" fmla="*/ 1384 h 96"/>
                  <a:gd name="T20" fmla="*/ 5110 w 94"/>
                  <a:gd name="T21" fmla="*/ 1384 h 96"/>
                  <a:gd name="T22" fmla="*/ 5110 w 94"/>
                  <a:gd name="T23" fmla="*/ 984 h 96"/>
                  <a:gd name="T24" fmla="*/ 3944 w 94"/>
                  <a:gd name="T25" fmla="*/ 984 h 96"/>
                  <a:gd name="T26" fmla="*/ 3944 w 94"/>
                  <a:gd name="T27" fmla="*/ 657 h 96"/>
                  <a:gd name="T28" fmla="*/ 4952 w 94"/>
                  <a:gd name="T29" fmla="*/ 657 h 96"/>
                  <a:gd name="T30" fmla="*/ 5110 w 94"/>
                  <a:gd name="T31" fmla="*/ 657 h 96"/>
                  <a:gd name="T32" fmla="*/ 7904 w 94"/>
                  <a:gd name="T33" fmla="*/ 657 h 96"/>
                  <a:gd name="T34" fmla="*/ 7904 w 94"/>
                  <a:gd name="T35" fmla="*/ 1582 h 96"/>
                  <a:gd name="T36" fmla="*/ 7393 w 94"/>
                  <a:gd name="T37" fmla="*/ 1702 h 96"/>
                  <a:gd name="T38" fmla="*/ 512 w 94"/>
                  <a:gd name="T39" fmla="*/ 1702 h 96"/>
                  <a:gd name="T40" fmla="*/ 0 w 94"/>
                  <a:gd name="T41" fmla="*/ 1582 h 96"/>
                  <a:gd name="T42" fmla="*/ 0 w 94"/>
                  <a:gd name="T43" fmla="*/ 123 h 96"/>
                  <a:gd name="T44" fmla="*/ 512 w 94"/>
                  <a:gd name="T45" fmla="*/ 0 h 9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94"/>
                  <a:gd name="T70" fmla="*/ 0 h 96"/>
                  <a:gd name="T71" fmla="*/ 94 w 94"/>
                  <a:gd name="T72" fmla="*/ 96 h 9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94" h="96">
                    <a:moveTo>
                      <a:pt x="6" y="0"/>
                    </a:moveTo>
                    <a:lnTo>
                      <a:pt x="88" y="0"/>
                    </a:lnTo>
                    <a:cubicBezTo>
                      <a:pt x="91" y="0"/>
                      <a:pt x="94" y="3"/>
                      <a:pt x="94" y="7"/>
                    </a:cubicBezTo>
                    <a:lnTo>
                      <a:pt x="94" y="26"/>
                    </a:lnTo>
                    <a:lnTo>
                      <a:pt x="61" y="26"/>
                    </a:lnTo>
                    <a:lnTo>
                      <a:pt x="61" y="19"/>
                    </a:lnTo>
                    <a:lnTo>
                      <a:pt x="47" y="19"/>
                    </a:lnTo>
                    <a:lnTo>
                      <a:pt x="33" y="19"/>
                    </a:lnTo>
                    <a:lnTo>
                      <a:pt x="33" y="78"/>
                    </a:lnTo>
                    <a:lnTo>
                      <a:pt x="47" y="78"/>
                    </a:lnTo>
                    <a:lnTo>
                      <a:pt x="61" y="78"/>
                    </a:lnTo>
                    <a:lnTo>
                      <a:pt x="61" y="56"/>
                    </a:lnTo>
                    <a:lnTo>
                      <a:pt x="47" y="56"/>
                    </a:lnTo>
                    <a:lnTo>
                      <a:pt x="47" y="37"/>
                    </a:lnTo>
                    <a:lnTo>
                      <a:pt x="59" y="37"/>
                    </a:lnTo>
                    <a:lnTo>
                      <a:pt x="61" y="37"/>
                    </a:lnTo>
                    <a:lnTo>
                      <a:pt x="94" y="37"/>
                    </a:lnTo>
                    <a:lnTo>
                      <a:pt x="94" y="89"/>
                    </a:lnTo>
                    <a:cubicBezTo>
                      <a:pt x="94" y="93"/>
                      <a:pt x="91" y="96"/>
                      <a:pt x="88" y="96"/>
                    </a:cubicBezTo>
                    <a:lnTo>
                      <a:pt x="6" y="96"/>
                    </a:lnTo>
                    <a:cubicBezTo>
                      <a:pt x="3" y="96"/>
                      <a:pt x="0" y="93"/>
                      <a:pt x="0" y="89"/>
                    </a:cubicBezTo>
                    <a:lnTo>
                      <a:pt x="0" y="7"/>
                    </a:lnTo>
                    <a:cubicBezTo>
                      <a:pt x="0" y="3"/>
                      <a:pt x="3" y="0"/>
                      <a:pt x="6" y="0"/>
                    </a:cubicBezTo>
                  </a:path>
                </a:pathLst>
              </a:custGeom>
              <a:solidFill>
                <a:srgbClr val="E0243B"/>
              </a:solidFill>
              <a:ln w="0">
                <a:solidFill>
                  <a:srgbClr val="DF3B28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ru-RU" sz="1800"/>
              </a:p>
            </p:txBody>
          </p:sp>
        </p:grpSp>
        <p:pic>
          <p:nvPicPr>
            <p:cNvPr id="34875" name="Picture 77" descr="LuK_logo"/>
            <p:cNvPicPr>
              <a:picLocks noChangeAspect="1" noChangeArrowheads="1"/>
            </p:cNvPicPr>
            <p:nvPr/>
          </p:nvPicPr>
          <p:blipFill>
            <a:blip r:embed="rId46"/>
            <a:srcRect/>
            <a:stretch>
              <a:fillRect/>
            </a:stretch>
          </p:blipFill>
          <p:spPr bwMode="auto">
            <a:xfrm>
              <a:off x="2223" y="1205"/>
              <a:ext cx="297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76" name="Picture 78" descr="INA_logo"/>
            <p:cNvPicPr>
              <a:picLocks noChangeAspect="1" noChangeArrowheads="1"/>
            </p:cNvPicPr>
            <p:nvPr/>
          </p:nvPicPr>
          <p:blipFill>
            <a:blip r:embed="rId47"/>
            <a:srcRect/>
            <a:stretch>
              <a:fillRect/>
            </a:stretch>
          </p:blipFill>
          <p:spPr bwMode="auto">
            <a:xfrm>
              <a:off x="2612" y="1116"/>
              <a:ext cx="397" cy="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4877" name="Picture 29" descr="toyota"/>
          <p:cNvPicPr>
            <a:picLocks noChangeAspect="1" noChangeArrowheads="1"/>
          </p:cNvPicPr>
          <p:nvPr/>
        </p:nvPicPr>
        <p:blipFill>
          <a:blip r:embed="rId48"/>
          <a:srcRect/>
          <a:stretch>
            <a:fillRect/>
          </a:stretch>
        </p:blipFill>
        <p:spPr bwMode="auto">
          <a:xfrm>
            <a:off x="1912938" y="1773238"/>
            <a:ext cx="1117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78" name="Picture 51"/>
          <p:cNvPicPr>
            <a:picLocks noChangeAspect="1" noChangeArrowheads="1"/>
          </p:cNvPicPr>
          <p:nvPr/>
        </p:nvPicPr>
        <p:blipFill>
          <a:blip r:embed="rId49"/>
          <a:srcRect/>
          <a:stretch>
            <a:fillRect/>
          </a:stretch>
        </p:blipFill>
        <p:spPr bwMode="auto">
          <a:xfrm>
            <a:off x="2041525" y="4181475"/>
            <a:ext cx="838200" cy="249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4879" name="Picture 50"/>
          <p:cNvPicPr>
            <a:picLocks noChangeAspect="1" noChangeArrowheads="1"/>
          </p:cNvPicPr>
          <p:nvPr/>
        </p:nvPicPr>
        <p:blipFill>
          <a:blip r:embed="rId50"/>
          <a:srcRect/>
          <a:stretch>
            <a:fillRect/>
          </a:stretch>
        </p:blipFill>
        <p:spPr bwMode="auto">
          <a:xfrm>
            <a:off x="1957388" y="4946650"/>
            <a:ext cx="373062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21" name="Picture 70" descr="GATE_piaggio"/>
          <p:cNvPicPr>
            <a:picLocks noChangeAspect="1" noChangeArrowheads="1"/>
          </p:cNvPicPr>
          <p:nvPr/>
        </p:nvPicPr>
        <p:blipFill>
          <a:blip r:embed="rId51"/>
          <a:srcRect/>
          <a:stretch>
            <a:fillRect/>
          </a:stretch>
        </p:blipFill>
        <p:spPr bwMode="auto">
          <a:xfrm>
            <a:off x="1941513" y="5435600"/>
            <a:ext cx="1035050" cy="384175"/>
          </a:xfrm>
          <a:prstGeom prst="rect">
            <a:avLst/>
          </a:prstGeom>
          <a:noFill/>
          <a:ln w="9525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pic>
        <p:nvPicPr>
          <p:cNvPr id="34881" name="Picture 4"/>
          <p:cNvPicPr>
            <a:picLocks noChangeAspect="1" noChangeArrowheads="1"/>
          </p:cNvPicPr>
          <p:nvPr/>
        </p:nvPicPr>
        <p:blipFill>
          <a:blip r:embed="rId52"/>
          <a:srcRect/>
          <a:stretch>
            <a:fillRect/>
          </a:stretch>
        </p:blipFill>
        <p:spPr bwMode="auto">
          <a:xfrm>
            <a:off x="1905000" y="4473575"/>
            <a:ext cx="12287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82" name="Picture 4"/>
          <p:cNvPicPr>
            <a:picLocks noChangeAspect="1" noChangeArrowheads="1"/>
          </p:cNvPicPr>
          <p:nvPr/>
        </p:nvPicPr>
        <p:blipFill>
          <a:blip r:embed="rId53"/>
          <a:srcRect/>
          <a:stretch>
            <a:fillRect/>
          </a:stretch>
        </p:blipFill>
        <p:spPr bwMode="auto">
          <a:xfrm>
            <a:off x="4714875" y="1981200"/>
            <a:ext cx="1166813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83" name="Picture 10"/>
          <p:cNvPicPr>
            <a:picLocks noChangeAspect="1" noChangeArrowheads="1"/>
          </p:cNvPicPr>
          <p:nvPr/>
        </p:nvPicPr>
        <p:blipFill>
          <a:blip r:embed="rId54"/>
          <a:srcRect/>
          <a:stretch>
            <a:fillRect/>
          </a:stretch>
        </p:blipFill>
        <p:spPr bwMode="auto">
          <a:xfrm>
            <a:off x="4730750" y="4722813"/>
            <a:ext cx="115887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84" name="Picture 11"/>
          <p:cNvPicPr>
            <a:picLocks noChangeAspect="1" noChangeArrowheads="1"/>
          </p:cNvPicPr>
          <p:nvPr/>
        </p:nvPicPr>
        <p:blipFill>
          <a:blip r:embed="rId55"/>
          <a:srcRect/>
          <a:stretch>
            <a:fillRect/>
          </a:stretch>
        </p:blipFill>
        <p:spPr bwMode="auto">
          <a:xfrm>
            <a:off x="4813300" y="3484563"/>
            <a:ext cx="860425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85" name="Picture 11"/>
          <p:cNvPicPr>
            <a:picLocks noChangeAspect="1" noChangeArrowheads="1"/>
          </p:cNvPicPr>
          <p:nvPr/>
        </p:nvPicPr>
        <p:blipFill>
          <a:blip r:embed="rId56"/>
          <a:srcRect/>
          <a:stretch>
            <a:fillRect/>
          </a:stretch>
        </p:blipFill>
        <p:spPr bwMode="auto">
          <a:xfrm>
            <a:off x="5318125" y="4233863"/>
            <a:ext cx="5334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86" name="Picture 2"/>
          <p:cNvPicPr>
            <a:picLocks noChangeAspect="1" noChangeArrowheads="1"/>
          </p:cNvPicPr>
          <p:nvPr/>
        </p:nvPicPr>
        <p:blipFill>
          <a:blip r:embed="rId57"/>
          <a:srcRect/>
          <a:stretch>
            <a:fillRect/>
          </a:stretch>
        </p:blipFill>
        <p:spPr bwMode="auto">
          <a:xfrm>
            <a:off x="4746625" y="5505450"/>
            <a:ext cx="53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87" name="Picture 44"/>
          <p:cNvPicPr>
            <a:picLocks noChangeAspect="1" noChangeArrowheads="1"/>
          </p:cNvPicPr>
          <p:nvPr/>
        </p:nvPicPr>
        <p:blipFill>
          <a:blip r:embed="rId58"/>
          <a:srcRect l="1172" t="20187" r="87500" b="74583"/>
          <a:stretch>
            <a:fillRect/>
          </a:stretch>
        </p:blipFill>
        <p:spPr bwMode="auto">
          <a:xfrm>
            <a:off x="4767263" y="6075363"/>
            <a:ext cx="10652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88" name="Picture 92"/>
          <p:cNvPicPr>
            <a:picLocks noChangeAspect="1"/>
          </p:cNvPicPr>
          <p:nvPr/>
        </p:nvPicPr>
        <p:blipFill>
          <a:blip r:embed="rId59"/>
          <a:srcRect/>
          <a:stretch>
            <a:fillRect/>
          </a:stretch>
        </p:blipFill>
        <p:spPr bwMode="auto">
          <a:xfrm>
            <a:off x="6135688" y="3427413"/>
            <a:ext cx="11303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89" name="Picture 62" descr="logo"/>
          <p:cNvPicPr>
            <a:picLocks noChangeAspect="1" noChangeArrowheads="1"/>
          </p:cNvPicPr>
          <p:nvPr/>
        </p:nvPicPr>
        <p:blipFill>
          <a:blip r:embed="rId60"/>
          <a:srcRect/>
          <a:stretch>
            <a:fillRect/>
          </a:stretch>
        </p:blipFill>
        <p:spPr bwMode="auto">
          <a:xfrm>
            <a:off x="6108700" y="2239963"/>
            <a:ext cx="11842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90" name="Picture 133" descr="Newell Rubbermaid">
            <a:hlinkClick r:id="rId61"/>
          </p:cNvPr>
          <p:cNvPicPr>
            <a:picLocks noChangeAspect="1" noChangeArrowheads="1"/>
          </p:cNvPicPr>
          <p:nvPr/>
        </p:nvPicPr>
        <p:blipFill>
          <a:blip r:embed="rId62"/>
          <a:srcRect/>
          <a:stretch>
            <a:fillRect/>
          </a:stretch>
        </p:blipFill>
        <p:spPr bwMode="auto">
          <a:xfrm>
            <a:off x="6075363" y="2573338"/>
            <a:ext cx="125095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91" name="Picture 65" descr="logo"/>
          <p:cNvPicPr>
            <a:picLocks noChangeAspect="1" noChangeArrowheads="1"/>
          </p:cNvPicPr>
          <p:nvPr/>
        </p:nvPicPr>
        <p:blipFill>
          <a:blip r:embed="rId63"/>
          <a:srcRect/>
          <a:stretch>
            <a:fillRect/>
          </a:stretch>
        </p:blipFill>
        <p:spPr bwMode="auto">
          <a:xfrm>
            <a:off x="6072188" y="1878013"/>
            <a:ext cx="1257300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92" name="Picture 76" descr="Black__and__Decker"/>
          <p:cNvPicPr>
            <a:picLocks noChangeAspect="1" noChangeArrowheads="1"/>
          </p:cNvPicPr>
          <p:nvPr/>
        </p:nvPicPr>
        <p:blipFill>
          <a:blip r:embed="rId64"/>
          <a:srcRect/>
          <a:stretch>
            <a:fillRect/>
          </a:stretch>
        </p:blipFill>
        <p:spPr bwMode="auto">
          <a:xfrm>
            <a:off x="6129338" y="6196013"/>
            <a:ext cx="1143000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93" name="Picture 8"/>
          <p:cNvPicPr>
            <a:picLocks noChangeAspect="1" noChangeArrowheads="1"/>
          </p:cNvPicPr>
          <p:nvPr/>
        </p:nvPicPr>
        <p:blipFill>
          <a:blip r:embed="rId65"/>
          <a:srcRect/>
          <a:stretch>
            <a:fillRect/>
          </a:stretch>
        </p:blipFill>
        <p:spPr bwMode="auto">
          <a:xfrm>
            <a:off x="7629525" y="2847975"/>
            <a:ext cx="10763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94" name="Picture 5" descr=" "/>
          <p:cNvPicPr>
            <a:picLocks noChangeAspect="1" noChangeArrowheads="1"/>
          </p:cNvPicPr>
          <p:nvPr/>
        </p:nvPicPr>
        <p:blipFill>
          <a:blip r:embed="rId66"/>
          <a:srcRect/>
          <a:stretch>
            <a:fillRect/>
          </a:stretch>
        </p:blipFill>
        <p:spPr bwMode="auto">
          <a:xfrm>
            <a:off x="7642225" y="1862138"/>
            <a:ext cx="1052513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95" name="Picture 14"/>
          <p:cNvPicPr>
            <a:picLocks noChangeAspect="1" noChangeArrowheads="1"/>
          </p:cNvPicPr>
          <p:nvPr/>
        </p:nvPicPr>
        <p:blipFill>
          <a:blip r:embed="rId67"/>
          <a:srcRect/>
          <a:stretch>
            <a:fillRect/>
          </a:stretch>
        </p:blipFill>
        <p:spPr bwMode="auto">
          <a:xfrm>
            <a:off x="7513638" y="3398838"/>
            <a:ext cx="1309687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96" name="Picture 30"/>
          <p:cNvPicPr>
            <a:picLocks noChangeAspect="1" noChangeArrowheads="1"/>
          </p:cNvPicPr>
          <p:nvPr/>
        </p:nvPicPr>
        <p:blipFill>
          <a:blip r:embed="rId68"/>
          <a:srcRect/>
          <a:stretch>
            <a:fillRect/>
          </a:stretch>
        </p:blipFill>
        <p:spPr bwMode="auto">
          <a:xfrm>
            <a:off x="7586663" y="2389188"/>
            <a:ext cx="1163637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97" name="Picture 2"/>
          <p:cNvPicPr>
            <a:picLocks noChangeAspect="1" noChangeArrowheads="1"/>
          </p:cNvPicPr>
          <p:nvPr/>
        </p:nvPicPr>
        <p:blipFill>
          <a:blip r:embed="rId69"/>
          <a:srcRect/>
          <a:stretch>
            <a:fillRect/>
          </a:stretch>
        </p:blipFill>
        <p:spPr bwMode="auto">
          <a:xfrm>
            <a:off x="7581900" y="4319588"/>
            <a:ext cx="1171575" cy="2857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34898" name="Picture 3"/>
          <p:cNvPicPr>
            <a:picLocks noChangeAspect="1" noChangeArrowheads="1"/>
          </p:cNvPicPr>
          <p:nvPr/>
        </p:nvPicPr>
        <p:blipFill>
          <a:blip r:embed="rId70"/>
          <a:srcRect/>
          <a:stretch>
            <a:fillRect/>
          </a:stretch>
        </p:blipFill>
        <p:spPr bwMode="auto">
          <a:xfrm>
            <a:off x="7475538" y="5849938"/>
            <a:ext cx="1385887" cy="2397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34899" name="Picture 4"/>
          <p:cNvPicPr>
            <a:picLocks noChangeAspect="1" noChangeArrowheads="1"/>
          </p:cNvPicPr>
          <p:nvPr/>
        </p:nvPicPr>
        <p:blipFill>
          <a:blip r:embed="rId71"/>
          <a:srcRect/>
          <a:stretch>
            <a:fillRect/>
          </a:stretch>
        </p:blipFill>
        <p:spPr bwMode="auto">
          <a:xfrm>
            <a:off x="7631113" y="5259388"/>
            <a:ext cx="1073150" cy="37306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34900" name="Picture 181" descr="202px-JCPenneyLogo"/>
          <p:cNvPicPr>
            <a:picLocks noChangeAspect="1" noChangeArrowheads="1"/>
          </p:cNvPicPr>
          <p:nvPr/>
        </p:nvPicPr>
        <p:blipFill>
          <a:blip r:embed="rId72"/>
          <a:srcRect/>
          <a:stretch>
            <a:fillRect/>
          </a:stretch>
        </p:blipFill>
        <p:spPr bwMode="auto">
          <a:xfrm>
            <a:off x="6477000" y="3875088"/>
            <a:ext cx="447675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01" name="Picture 55" descr="lizClaiborne"/>
          <p:cNvPicPr>
            <a:picLocks noChangeAspect="1" noChangeArrowheads="1"/>
          </p:cNvPicPr>
          <p:nvPr/>
        </p:nvPicPr>
        <p:blipFill>
          <a:blip r:embed="rId73"/>
          <a:srcRect/>
          <a:stretch>
            <a:fillRect/>
          </a:stretch>
        </p:blipFill>
        <p:spPr bwMode="auto">
          <a:xfrm>
            <a:off x="6205538" y="3279775"/>
            <a:ext cx="9906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02" name="Picture 78"/>
          <p:cNvPicPr>
            <a:picLocks noChangeAspect="1" noChangeArrowheads="1"/>
          </p:cNvPicPr>
          <p:nvPr/>
        </p:nvPicPr>
        <p:blipFill>
          <a:blip r:embed="rId74"/>
          <a:srcRect/>
          <a:stretch>
            <a:fillRect/>
          </a:stretch>
        </p:blipFill>
        <p:spPr bwMode="auto">
          <a:xfrm>
            <a:off x="2573338" y="2176463"/>
            <a:ext cx="4826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03" name="Picture 145" descr="harmanLogo.jpg"/>
          <p:cNvPicPr>
            <a:picLocks noChangeAspect="1"/>
          </p:cNvPicPr>
          <p:nvPr/>
        </p:nvPicPr>
        <p:blipFill>
          <a:blip r:embed="rId75"/>
          <a:srcRect/>
          <a:stretch>
            <a:fillRect/>
          </a:stretch>
        </p:blipFill>
        <p:spPr bwMode="auto">
          <a:xfrm>
            <a:off x="2162175" y="5846763"/>
            <a:ext cx="652463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04" name="Picture 119" descr="EADS_3D_Silver.jpg"/>
          <p:cNvPicPr>
            <a:picLocks noChangeAspect="1"/>
          </p:cNvPicPr>
          <p:nvPr/>
        </p:nvPicPr>
        <p:blipFill>
          <a:blip r:embed="rId76"/>
          <a:srcRect/>
          <a:stretch>
            <a:fillRect/>
          </a:stretch>
        </p:blipFill>
        <p:spPr bwMode="auto">
          <a:xfrm>
            <a:off x="612775" y="2470150"/>
            <a:ext cx="7175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0" y="815789"/>
            <a:ext cx="9144000" cy="3477307"/>
          </a:xfrm>
          <a:prstGeom prst="rect">
            <a:avLst/>
          </a:prstGeom>
          <a:gradFill flip="none" rotWithShape="1">
            <a:gsLst>
              <a:gs pos="32000">
                <a:schemeClr val="bg1">
                  <a:alpha val="65000"/>
                </a:schemeClr>
              </a:gs>
              <a:gs pos="20000">
                <a:schemeClr val="bg1">
                  <a:lumMod val="75000"/>
                  <a:alpha val="16000"/>
                </a:schemeClr>
              </a:gs>
              <a:gs pos="0">
                <a:schemeClr val="bg1">
                  <a:lumMod val="50000"/>
                  <a:alpha val="33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6869" name="Title 1"/>
          <p:cNvSpPr>
            <a:spLocks noGrp="1"/>
          </p:cNvSpPr>
          <p:nvPr>
            <p:ph type="title" idx="4294967295"/>
          </p:nvPr>
        </p:nvSpPr>
        <p:spPr/>
        <p:txBody>
          <a:bodyPr lIns="0" tIns="0" rIns="0" bIns="0"/>
          <a:lstStyle/>
          <a:p>
            <a:pPr eaLnBrk="1" hangingPunct="1"/>
            <a:r>
              <a:rPr lang="en-US" smtClean="0"/>
              <a:t>Engineer of the Future Program</a:t>
            </a:r>
          </a:p>
        </p:txBody>
      </p:sp>
      <p:sp>
        <p:nvSpPr>
          <p:cNvPr id="36870" name="Subtitle 2"/>
          <p:cNvSpPr>
            <a:spLocks noGrp="1"/>
          </p:cNvSpPr>
          <p:nvPr>
            <p:ph type="subTitle" idx="4294967295"/>
          </p:nvPr>
        </p:nvSpPr>
        <p:spPr>
          <a:xfrm>
            <a:off x="215900" y="895350"/>
            <a:ext cx="8696325" cy="339725"/>
          </a:xfrm>
        </p:spPr>
        <p:txBody>
          <a:bodyPr lIns="0" tIns="0" rIns="0" bIns="0"/>
          <a:lstStyle/>
          <a:p>
            <a:pPr marL="0" indent="0" eaLnBrk="1" hangingPunct="1">
              <a:buFont typeface="Wingdings" pitchFamily="-72" charset="2"/>
              <a:buNone/>
            </a:pPr>
            <a:r>
              <a:rPr lang="en-US" sz="3500" smtClean="0">
                <a:latin typeface="Arial Narrow" pitchFamily="-72" charset="0"/>
              </a:rPr>
              <a:t>Workforce Development</a:t>
            </a:r>
          </a:p>
        </p:txBody>
      </p:sp>
      <p:sp>
        <p:nvSpPr>
          <p:cNvPr id="22534" name="Footer Placeholder 3"/>
          <p:cNvSpPr txBox="1">
            <a:spLocks noGrp="1"/>
          </p:cNvSpPr>
          <p:nvPr/>
        </p:nvSpPr>
        <p:spPr bwMode="auto">
          <a:xfrm>
            <a:off x="2322513" y="6711950"/>
            <a:ext cx="4498975" cy="1095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700" b="1">
              <a:latin typeface="+mn-lt"/>
            </a:endParaRPr>
          </a:p>
        </p:txBody>
      </p:sp>
      <p:pic>
        <p:nvPicPr>
          <p:cNvPr id="1027" name="Picture 3" descr="D:\Users\skaufman\AppData\Local\Microsoft\Windows\Temporary Internet Files\Content.IE5\F2S9IZBQ\MC900439595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1052512" y="776288"/>
            <a:ext cx="4676775" cy="601980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8" name="Freeform 7"/>
          <p:cNvSpPr/>
          <p:nvPr/>
        </p:nvSpPr>
        <p:spPr>
          <a:xfrm>
            <a:off x="1143000" y="1676400"/>
            <a:ext cx="1752600" cy="4191000"/>
          </a:xfrm>
          <a:custGeom>
            <a:avLst/>
            <a:gdLst>
              <a:gd name="connsiteX0" fmla="*/ 0 w 1752600"/>
              <a:gd name="connsiteY0" fmla="*/ 0 h 3733800"/>
              <a:gd name="connsiteX1" fmla="*/ 1752600 w 1752600"/>
              <a:gd name="connsiteY1" fmla="*/ 0 h 3733800"/>
              <a:gd name="connsiteX2" fmla="*/ 1752600 w 1752600"/>
              <a:gd name="connsiteY2" fmla="*/ 3733800 h 3733800"/>
              <a:gd name="connsiteX3" fmla="*/ 0 w 1752600"/>
              <a:gd name="connsiteY3" fmla="*/ 3733800 h 3733800"/>
              <a:gd name="connsiteX4" fmla="*/ 0 w 1752600"/>
              <a:gd name="connsiteY4" fmla="*/ 0 h 3733800"/>
              <a:gd name="connsiteX0" fmla="*/ 0 w 1752600"/>
              <a:gd name="connsiteY0" fmla="*/ 0 h 4533900"/>
              <a:gd name="connsiteX1" fmla="*/ 1752600 w 1752600"/>
              <a:gd name="connsiteY1" fmla="*/ 800100 h 4533900"/>
              <a:gd name="connsiteX2" fmla="*/ 1752600 w 1752600"/>
              <a:gd name="connsiteY2" fmla="*/ 4533900 h 4533900"/>
              <a:gd name="connsiteX3" fmla="*/ 0 w 1752600"/>
              <a:gd name="connsiteY3" fmla="*/ 4533900 h 4533900"/>
              <a:gd name="connsiteX4" fmla="*/ 0 w 1752600"/>
              <a:gd name="connsiteY4" fmla="*/ 0 h 4533900"/>
              <a:gd name="connsiteX0" fmla="*/ 276726 w 2029326"/>
              <a:gd name="connsiteY0" fmla="*/ 0 h 5156200"/>
              <a:gd name="connsiteX1" fmla="*/ 2029326 w 2029326"/>
              <a:gd name="connsiteY1" fmla="*/ 800100 h 5156200"/>
              <a:gd name="connsiteX2" fmla="*/ 2029326 w 2029326"/>
              <a:gd name="connsiteY2" fmla="*/ 4533900 h 5156200"/>
              <a:gd name="connsiteX3" fmla="*/ 0 w 2029326"/>
              <a:gd name="connsiteY3" fmla="*/ 5156200 h 5156200"/>
              <a:gd name="connsiteX4" fmla="*/ 276726 w 2029326"/>
              <a:gd name="connsiteY4" fmla="*/ 0 h 5156200"/>
              <a:gd name="connsiteX0" fmla="*/ 276726 w 2029326"/>
              <a:gd name="connsiteY0" fmla="*/ 0 h 5156200"/>
              <a:gd name="connsiteX1" fmla="*/ 2029326 w 2029326"/>
              <a:gd name="connsiteY1" fmla="*/ 800100 h 5156200"/>
              <a:gd name="connsiteX2" fmla="*/ 1568116 w 2029326"/>
              <a:gd name="connsiteY2" fmla="*/ 4178300 h 5156200"/>
              <a:gd name="connsiteX3" fmla="*/ 0 w 2029326"/>
              <a:gd name="connsiteY3" fmla="*/ 5156200 h 5156200"/>
              <a:gd name="connsiteX4" fmla="*/ 276726 w 2029326"/>
              <a:gd name="connsiteY4" fmla="*/ 0 h 5156200"/>
              <a:gd name="connsiteX0" fmla="*/ 276726 w 2398294"/>
              <a:gd name="connsiteY0" fmla="*/ 0 h 5156200"/>
              <a:gd name="connsiteX1" fmla="*/ 2029326 w 2398294"/>
              <a:gd name="connsiteY1" fmla="*/ 800100 h 5156200"/>
              <a:gd name="connsiteX2" fmla="*/ 2398294 w 2398294"/>
              <a:gd name="connsiteY2" fmla="*/ 4000500 h 5156200"/>
              <a:gd name="connsiteX3" fmla="*/ 0 w 2398294"/>
              <a:gd name="connsiteY3" fmla="*/ 5156200 h 5156200"/>
              <a:gd name="connsiteX4" fmla="*/ 276726 w 2398294"/>
              <a:gd name="connsiteY4" fmla="*/ 0 h 5156200"/>
              <a:gd name="connsiteX0" fmla="*/ 276726 w 2490536"/>
              <a:gd name="connsiteY0" fmla="*/ 0 h 5156200"/>
              <a:gd name="connsiteX1" fmla="*/ 2490536 w 2490536"/>
              <a:gd name="connsiteY1" fmla="*/ 1066800 h 5156200"/>
              <a:gd name="connsiteX2" fmla="*/ 2398294 w 2490536"/>
              <a:gd name="connsiteY2" fmla="*/ 4000500 h 5156200"/>
              <a:gd name="connsiteX3" fmla="*/ 0 w 2490536"/>
              <a:gd name="connsiteY3" fmla="*/ 5156200 h 5156200"/>
              <a:gd name="connsiteX4" fmla="*/ 276726 w 2490536"/>
              <a:gd name="connsiteY4" fmla="*/ 0 h 5156200"/>
              <a:gd name="connsiteX0" fmla="*/ 77483 w 2291293"/>
              <a:gd name="connsiteY0" fmla="*/ 0 h 5064125"/>
              <a:gd name="connsiteX1" fmla="*/ 2291293 w 2291293"/>
              <a:gd name="connsiteY1" fmla="*/ 1066800 h 5064125"/>
              <a:gd name="connsiteX2" fmla="*/ 2199051 w 2291293"/>
              <a:gd name="connsiteY2" fmla="*/ 4000500 h 5064125"/>
              <a:gd name="connsiteX3" fmla="*/ 0 w 2291293"/>
              <a:gd name="connsiteY3" fmla="*/ 5064125 h 5064125"/>
              <a:gd name="connsiteX4" fmla="*/ 77483 w 2291293"/>
              <a:gd name="connsiteY4" fmla="*/ 0 h 506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1293" h="5064125">
                <a:moveTo>
                  <a:pt x="77483" y="0"/>
                </a:moveTo>
                <a:lnTo>
                  <a:pt x="2291293" y="1066800"/>
                </a:lnTo>
                <a:lnTo>
                  <a:pt x="2199051" y="4000500"/>
                </a:lnTo>
                <a:lnTo>
                  <a:pt x="0" y="5064125"/>
                </a:lnTo>
                <a:lnTo>
                  <a:pt x="77483" y="0"/>
                </a:lnTo>
                <a:close/>
              </a:path>
            </a:pathLst>
          </a:custGeom>
          <a:noFill/>
          <a:ln>
            <a:solidFill>
              <a:srgbClr val="74CEE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895600" y="2667000"/>
            <a:ext cx="2686050" cy="2286000"/>
          </a:xfrm>
          <a:custGeom>
            <a:avLst/>
            <a:gdLst>
              <a:gd name="connsiteX0" fmla="*/ 0 w 1752600"/>
              <a:gd name="connsiteY0" fmla="*/ 0 h 3733800"/>
              <a:gd name="connsiteX1" fmla="*/ 1752600 w 1752600"/>
              <a:gd name="connsiteY1" fmla="*/ 0 h 3733800"/>
              <a:gd name="connsiteX2" fmla="*/ 1752600 w 1752600"/>
              <a:gd name="connsiteY2" fmla="*/ 3733800 h 3733800"/>
              <a:gd name="connsiteX3" fmla="*/ 0 w 1752600"/>
              <a:gd name="connsiteY3" fmla="*/ 3733800 h 3733800"/>
              <a:gd name="connsiteX4" fmla="*/ 0 w 1752600"/>
              <a:gd name="connsiteY4" fmla="*/ 0 h 3733800"/>
              <a:gd name="connsiteX0" fmla="*/ 0 w 1752600"/>
              <a:gd name="connsiteY0" fmla="*/ 0 h 4533900"/>
              <a:gd name="connsiteX1" fmla="*/ 1752600 w 1752600"/>
              <a:gd name="connsiteY1" fmla="*/ 800100 h 4533900"/>
              <a:gd name="connsiteX2" fmla="*/ 1752600 w 1752600"/>
              <a:gd name="connsiteY2" fmla="*/ 4533900 h 4533900"/>
              <a:gd name="connsiteX3" fmla="*/ 0 w 1752600"/>
              <a:gd name="connsiteY3" fmla="*/ 4533900 h 4533900"/>
              <a:gd name="connsiteX4" fmla="*/ 0 w 1752600"/>
              <a:gd name="connsiteY4" fmla="*/ 0 h 4533900"/>
              <a:gd name="connsiteX0" fmla="*/ 276726 w 2029326"/>
              <a:gd name="connsiteY0" fmla="*/ 0 h 5156200"/>
              <a:gd name="connsiteX1" fmla="*/ 2029326 w 2029326"/>
              <a:gd name="connsiteY1" fmla="*/ 800100 h 5156200"/>
              <a:gd name="connsiteX2" fmla="*/ 2029326 w 2029326"/>
              <a:gd name="connsiteY2" fmla="*/ 4533900 h 5156200"/>
              <a:gd name="connsiteX3" fmla="*/ 0 w 2029326"/>
              <a:gd name="connsiteY3" fmla="*/ 5156200 h 5156200"/>
              <a:gd name="connsiteX4" fmla="*/ 276726 w 2029326"/>
              <a:gd name="connsiteY4" fmla="*/ 0 h 5156200"/>
              <a:gd name="connsiteX0" fmla="*/ 276726 w 2029326"/>
              <a:gd name="connsiteY0" fmla="*/ 0 h 5156200"/>
              <a:gd name="connsiteX1" fmla="*/ 2029326 w 2029326"/>
              <a:gd name="connsiteY1" fmla="*/ 800100 h 5156200"/>
              <a:gd name="connsiteX2" fmla="*/ 1568116 w 2029326"/>
              <a:gd name="connsiteY2" fmla="*/ 4178300 h 5156200"/>
              <a:gd name="connsiteX3" fmla="*/ 0 w 2029326"/>
              <a:gd name="connsiteY3" fmla="*/ 5156200 h 5156200"/>
              <a:gd name="connsiteX4" fmla="*/ 276726 w 2029326"/>
              <a:gd name="connsiteY4" fmla="*/ 0 h 5156200"/>
              <a:gd name="connsiteX0" fmla="*/ 276726 w 2398294"/>
              <a:gd name="connsiteY0" fmla="*/ 0 h 5156200"/>
              <a:gd name="connsiteX1" fmla="*/ 2029326 w 2398294"/>
              <a:gd name="connsiteY1" fmla="*/ 800100 h 5156200"/>
              <a:gd name="connsiteX2" fmla="*/ 2398294 w 2398294"/>
              <a:gd name="connsiteY2" fmla="*/ 4000500 h 5156200"/>
              <a:gd name="connsiteX3" fmla="*/ 0 w 2398294"/>
              <a:gd name="connsiteY3" fmla="*/ 5156200 h 5156200"/>
              <a:gd name="connsiteX4" fmla="*/ 276726 w 2398294"/>
              <a:gd name="connsiteY4" fmla="*/ 0 h 5156200"/>
              <a:gd name="connsiteX0" fmla="*/ 276726 w 2490536"/>
              <a:gd name="connsiteY0" fmla="*/ 0 h 5156200"/>
              <a:gd name="connsiteX1" fmla="*/ 2490536 w 2490536"/>
              <a:gd name="connsiteY1" fmla="*/ 1066800 h 5156200"/>
              <a:gd name="connsiteX2" fmla="*/ 2398294 w 2490536"/>
              <a:gd name="connsiteY2" fmla="*/ 4000500 h 5156200"/>
              <a:gd name="connsiteX3" fmla="*/ 0 w 2490536"/>
              <a:gd name="connsiteY3" fmla="*/ 5156200 h 5156200"/>
              <a:gd name="connsiteX4" fmla="*/ 276726 w 2490536"/>
              <a:gd name="connsiteY4" fmla="*/ 0 h 5156200"/>
              <a:gd name="connsiteX0" fmla="*/ 0 w 2213810"/>
              <a:gd name="connsiteY0" fmla="*/ 0 h 4995069"/>
              <a:gd name="connsiteX1" fmla="*/ 2213810 w 2213810"/>
              <a:gd name="connsiteY1" fmla="*/ 1066800 h 4995069"/>
              <a:gd name="connsiteX2" fmla="*/ 2121568 w 2213810"/>
              <a:gd name="connsiteY2" fmla="*/ 4000500 h 4995069"/>
              <a:gd name="connsiteX3" fmla="*/ 55345 w 2213810"/>
              <a:gd name="connsiteY3" fmla="*/ 4995069 h 4995069"/>
              <a:gd name="connsiteX4" fmla="*/ 0 w 2213810"/>
              <a:gd name="connsiteY4" fmla="*/ 0 h 4995069"/>
              <a:gd name="connsiteX0" fmla="*/ 166036 w 2158465"/>
              <a:gd name="connsiteY0" fmla="*/ 0 h 4833938"/>
              <a:gd name="connsiteX1" fmla="*/ 2158465 w 2158465"/>
              <a:gd name="connsiteY1" fmla="*/ 905669 h 4833938"/>
              <a:gd name="connsiteX2" fmla="*/ 2066223 w 2158465"/>
              <a:gd name="connsiteY2" fmla="*/ 3839369 h 4833938"/>
              <a:gd name="connsiteX3" fmla="*/ 0 w 2158465"/>
              <a:gd name="connsiteY3" fmla="*/ 4833938 h 4833938"/>
              <a:gd name="connsiteX4" fmla="*/ 166036 w 2158465"/>
              <a:gd name="connsiteY4" fmla="*/ 0 h 4833938"/>
              <a:gd name="connsiteX0" fmla="*/ 166036 w 5645216"/>
              <a:gd name="connsiteY0" fmla="*/ 0 h 4833938"/>
              <a:gd name="connsiteX1" fmla="*/ 5645216 w 5645216"/>
              <a:gd name="connsiteY1" fmla="*/ 1933575 h 4833938"/>
              <a:gd name="connsiteX2" fmla="*/ 2066223 w 5645216"/>
              <a:gd name="connsiteY2" fmla="*/ 3839369 h 4833938"/>
              <a:gd name="connsiteX3" fmla="*/ 0 w 5645216"/>
              <a:gd name="connsiteY3" fmla="*/ 4833938 h 4833938"/>
              <a:gd name="connsiteX4" fmla="*/ 166036 w 5645216"/>
              <a:gd name="connsiteY4" fmla="*/ 0 h 4833938"/>
              <a:gd name="connsiteX0" fmla="*/ 166036 w 5645216"/>
              <a:gd name="connsiteY0" fmla="*/ 0 h 4833938"/>
              <a:gd name="connsiteX1" fmla="*/ 5645216 w 5645216"/>
              <a:gd name="connsiteY1" fmla="*/ 1933575 h 4833938"/>
              <a:gd name="connsiteX2" fmla="*/ 2066223 w 5645216"/>
              <a:gd name="connsiteY2" fmla="*/ 3839369 h 4833938"/>
              <a:gd name="connsiteX3" fmla="*/ 0 w 5645216"/>
              <a:gd name="connsiteY3" fmla="*/ 4833938 h 4833938"/>
              <a:gd name="connsiteX4" fmla="*/ 166036 w 5645216"/>
              <a:gd name="connsiteY4" fmla="*/ 0 h 4833938"/>
              <a:gd name="connsiteX0" fmla="*/ 166036 w 5730308"/>
              <a:gd name="connsiteY0" fmla="*/ 0 h 4833938"/>
              <a:gd name="connsiteX1" fmla="*/ 5645216 w 5730308"/>
              <a:gd name="connsiteY1" fmla="*/ 1933575 h 4833938"/>
              <a:gd name="connsiteX2" fmla="*/ 2066223 w 5730308"/>
              <a:gd name="connsiteY2" fmla="*/ 3839369 h 4833938"/>
              <a:gd name="connsiteX3" fmla="*/ 0 w 5730308"/>
              <a:gd name="connsiteY3" fmla="*/ 4833938 h 4833938"/>
              <a:gd name="connsiteX4" fmla="*/ 166036 w 5730308"/>
              <a:gd name="connsiteY4" fmla="*/ 0 h 4833938"/>
              <a:gd name="connsiteX0" fmla="*/ 166036 w 5730308"/>
              <a:gd name="connsiteY0" fmla="*/ 0 h 4833938"/>
              <a:gd name="connsiteX1" fmla="*/ 5645216 w 5730308"/>
              <a:gd name="connsiteY1" fmla="*/ 1933575 h 4833938"/>
              <a:gd name="connsiteX2" fmla="*/ 3652787 w 5730308"/>
              <a:gd name="connsiteY2" fmla="*/ 3222625 h 4833938"/>
              <a:gd name="connsiteX3" fmla="*/ 0 w 5730308"/>
              <a:gd name="connsiteY3" fmla="*/ 4833938 h 4833938"/>
              <a:gd name="connsiteX4" fmla="*/ 166036 w 5730308"/>
              <a:gd name="connsiteY4" fmla="*/ 0 h 4833938"/>
              <a:gd name="connsiteX0" fmla="*/ 166036 w 5730308"/>
              <a:gd name="connsiteY0" fmla="*/ 0 h 4833938"/>
              <a:gd name="connsiteX1" fmla="*/ 5645216 w 5730308"/>
              <a:gd name="connsiteY1" fmla="*/ 1933575 h 4833938"/>
              <a:gd name="connsiteX2" fmla="*/ 3652787 w 5730308"/>
              <a:gd name="connsiteY2" fmla="*/ 3222625 h 4833938"/>
              <a:gd name="connsiteX3" fmla="*/ 0 w 5730308"/>
              <a:gd name="connsiteY3" fmla="*/ 4833938 h 4833938"/>
              <a:gd name="connsiteX4" fmla="*/ 166036 w 5730308"/>
              <a:gd name="connsiteY4" fmla="*/ 0 h 4833938"/>
              <a:gd name="connsiteX0" fmla="*/ 166036 w 5730308"/>
              <a:gd name="connsiteY0" fmla="*/ 0 h 4833938"/>
              <a:gd name="connsiteX1" fmla="*/ 3154679 w 5730308"/>
              <a:gd name="connsiteY1" fmla="*/ 1289050 h 4833938"/>
              <a:gd name="connsiteX2" fmla="*/ 5645216 w 5730308"/>
              <a:gd name="connsiteY2" fmla="*/ 1933575 h 4833938"/>
              <a:gd name="connsiteX3" fmla="*/ 3652787 w 5730308"/>
              <a:gd name="connsiteY3" fmla="*/ 3222625 h 4833938"/>
              <a:gd name="connsiteX4" fmla="*/ 0 w 5730308"/>
              <a:gd name="connsiteY4" fmla="*/ 4833938 h 4833938"/>
              <a:gd name="connsiteX5" fmla="*/ 166036 w 5730308"/>
              <a:gd name="connsiteY5" fmla="*/ 0 h 4833938"/>
              <a:gd name="connsiteX0" fmla="*/ 166036 w 6017831"/>
              <a:gd name="connsiteY0" fmla="*/ 0 h 4833938"/>
              <a:gd name="connsiteX1" fmla="*/ 3154679 w 6017831"/>
              <a:gd name="connsiteY1" fmla="*/ 1289050 h 4833938"/>
              <a:gd name="connsiteX2" fmla="*/ 5645216 w 6017831"/>
              <a:gd name="connsiteY2" fmla="*/ 1933575 h 4833938"/>
              <a:gd name="connsiteX3" fmla="*/ 5479180 w 6017831"/>
              <a:gd name="connsiteY3" fmla="*/ 2900363 h 4833938"/>
              <a:gd name="connsiteX4" fmla="*/ 3652787 w 6017831"/>
              <a:gd name="connsiteY4" fmla="*/ 3222625 h 4833938"/>
              <a:gd name="connsiteX5" fmla="*/ 0 w 6017831"/>
              <a:gd name="connsiteY5" fmla="*/ 4833938 h 4833938"/>
              <a:gd name="connsiteX6" fmla="*/ 166036 w 6017831"/>
              <a:gd name="connsiteY6" fmla="*/ 0 h 4833938"/>
              <a:gd name="connsiteX0" fmla="*/ 166036 w 6017831"/>
              <a:gd name="connsiteY0" fmla="*/ 0 h 4833938"/>
              <a:gd name="connsiteX1" fmla="*/ 3154679 w 6017831"/>
              <a:gd name="connsiteY1" fmla="*/ 1289050 h 4833938"/>
              <a:gd name="connsiteX2" fmla="*/ 5645216 w 6017831"/>
              <a:gd name="connsiteY2" fmla="*/ 1933575 h 4833938"/>
              <a:gd name="connsiteX3" fmla="*/ 5479180 w 6017831"/>
              <a:gd name="connsiteY3" fmla="*/ 2900363 h 4833938"/>
              <a:gd name="connsiteX4" fmla="*/ 3652787 w 6017831"/>
              <a:gd name="connsiteY4" fmla="*/ 3222625 h 4833938"/>
              <a:gd name="connsiteX5" fmla="*/ 0 w 6017831"/>
              <a:gd name="connsiteY5" fmla="*/ 4833938 h 4833938"/>
              <a:gd name="connsiteX6" fmla="*/ 166036 w 6017831"/>
              <a:gd name="connsiteY6" fmla="*/ 0 h 4833938"/>
              <a:gd name="connsiteX0" fmla="*/ 166036 w 6017831"/>
              <a:gd name="connsiteY0" fmla="*/ 0 h 4833938"/>
              <a:gd name="connsiteX1" fmla="*/ 3154679 w 6017831"/>
              <a:gd name="connsiteY1" fmla="*/ 1289050 h 4833938"/>
              <a:gd name="connsiteX2" fmla="*/ 5645216 w 6017831"/>
              <a:gd name="connsiteY2" fmla="*/ 1933575 h 4833938"/>
              <a:gd name="connsiteX3" fmla="*/ 5479180 w 6017831"/>
              <a:gd name="connsiteY3" fmla="*/ 2900363 h 4833938"/>
              <a:gd name="connsiteX4" fmla="*/ 3652787 w 6017831"/>
              <a:gd name="connsiteY4" fmla="*/ 3222625 h 4833938"/>
              <a:gd name="connsiteX5" fmla="*/ 0 w 6017831"/>
              <a:gd name="connsiteY5" fmla="*/ 4833938 h 4833938"/>
              <a:gd name="connsiteX6" fmla="*/ 166036 w 6017831"/>
              <a:gd name="connsiteY6" fmla="*/ 0 h 4833938"/>
              <a:gd name="connsiteX0" fmla="*/ 166036 w 5851795"/>
              <a:gd name="connsiteY0" fmla="*/ 0 h 4833938"/>
              <a:gd name="connsiteX1" fmla="*/ 3154679 w 5851795"/>
              <a:gd name="connsiteY1" fmla="*/ 1289050 h 4833938"/>
              <a:gd name="connsiteX2" fmla="*/ 5479180 w 5851795"/>
              <a:gd name="connsiteY2" fmla="*/ 1772444 h 4833938"/>
              <a:gd name="connsiteX3" fmla="*/ 5479180 w 5851795"/>
              <a:gd name="connsiteY3" fmla="*/ 2900363 h 4833938"/>
              <a:gd name="connsiteX4" fmla="*/ 3652787 w 5851795"/>
              <a:gd name="connsiteY4" fmla="*/ 3222625 h 4833938"/>
              <a:gd name="connsiteX5" fmla="*/ 0 w 5851795"/>
              <a:gd name="connsiteY5" fmla="*/ 4833938 h 4833938"/>
              <a:gd name="connsiteX6" fmla="*/ 166036 w 5851795"/>
              <a:gd name="connsiteY6" fmla="*/ 0 h 4833938"/>
              <a:gd name="connsiteX0" fmla="*/ 166036 w 5851795"/>
              <a:gd name="connsiteY0" fmla="*/ 0 h 4833938"/>
              <a:gd name="connsiteX1" fmla="*/ 3154679 w 5851795"/>
              <a:gd name="connsiteY1" fmla="*/ 1289050 h 4833938"/>
              <a:gd name="connsiteX2" fmla="*/ 5479180 w 5851795"/>
              <a:gd name="connsiteY2" fmla="*/ 1772444 h 4833938"/>
              <a:gd name="connsiteX3" fmla="*/ 5479180 w 5851795"/>
              <a:gd name="connsiteY3" fmla="*/ 2900363 h 4833938"/>
              <a:gd name="connsiteX4" fmla="*/ 3984858 w 5851795"/>
              <a:gd name="connsiteY4" fmla="*/ 3222625 h 4833938"/>
              <a:gd name="connsiteX5" fmla="*/ 0 w 5851795"/>
              <a:gd name="connsiteY5" fmla="*/ 4833938 h 4833938"/>
              <a:gd name="connsiteX6" fmla="*/ 166036 w 5851795"/>
              <a:gd name="connsiteY6" fmla="*/ 0 h 4833938"/>
              <a:gd name="connsiteX0" fmla="*/ 166036 w 5851795"/>
              <a:gd name="connsiteY0" fmla="*/ 0 h 4833938"/>
              <a:gd name="connsiteX1" fmla="*/ 3154679 w 5851795"/>
              <a:gd name="connsiteY1" fmla="*/ 1289050 h 4833938"/>
              <a:gd name="connsiteX2" fmla="*/ 5479180 w 5851795"/>
              <a:gd name="connsiteY2" fmla="*/ 1772444 h 4833938"/>
              <a:gd name="connsiteX3" fmla="*/ 5479180 w 5851795"/>
              <a:gd name="connsiteY3" fmla="*/ 2900363 h 4833938"/>
              <a:gd name="connsiteX4" fmla="*/ 3984858 w 5851795"/>
              <a:gd name="connsiteY4" fmla="*/ 3222625 h 4833938"/>
              <a:gd name="connsiteX5" fmla="*/ 0 w 5851795"/>
              <a:gd name="connsiteY5" fmla="*/ 4833938 h 4833938"/>
              <a:gd name="connsiteX6" fmla="*/ 166036 w 5851795"/>
              <a:gd name="connsiteY6" fmla="*/ 0 h 4833938"/>
              <a:gd name="connsiteX0" fmla="*/ 166036 w 5851795"/>
              <a:gd name="connsiteY0" fmla="*/ 0 h 4833938"/>
              <a:gd name="connsiteX1" fmla="*/ 3154679 w 5851795"/>
              <a:gd name="connsiteY1" fmla="*/ 1289050 h 4833938"/>
              <a:gd name="connsiteX2" fmla="*/ 5479180 w 5851795"/>
              <a:gd name="connsiteY2" fmla="*/ 1772444 h 4833938"/>
              <a:gd name="connsiteX3" fmla="*/ 5645216 w 5851795"/>
              <a:gd name="connsiteY3" fmla="*/ 2900363 h 4833938"/>
              <a:gd name="connsiteX4" fmla="*/ 3984858 w 5851795"/>
              <a:gd name="connsiteY4" fmla="*/ 3222625 h 4833938"/>
              <a:gd name="connsiteX5" fmla="*/ 0 w 5851795"/>
              <a:gd name="connsiteY5" fmla="*/ 4833938 h 4833938"/>
              <a:gd name="connsiteX6" fmla="*/ 166036 w 5851795"/>
              <a:gd name="connsiteY6" fmla="*/ 0 h 4833938"/>
              <a:gd name="connsiteX0" fmla="*/ 166036 w 5851795"/>
              <a:gd name="connsiteY0" fmla="*/ 0 h 4833938"/>
              <a:gd name="connsiteX1" fmla="*/ 3154679 w 5851795"/>
              <a:gd name="connsiteY1" fmla="*/ 1289050 h 4833938"/>
              <a:gd name="connsiteX2" fmla="*/ 5479180 w 5851795"/>
              <a:gd name="connsiteY2" fmla="*/ 1772444 h 4833938"/>
              <a:gd name="connsiteX3" fmla="*/ 5645216 w 5851795"/>
              <a:gd name="connsiteY3" fmla="*/ 2900363 h 4833938"/>
              <a:gd name="connsiteX4" fmla="*/ 3984858 w 5851795"/>
              <a:gd name="connsiteY4" fmla="*/ 3222625 h 4833938"/>
              <a:gd name="connsiteX5" fmla="*/ 0 w 5851795"/>
              <a:gd name="connsiteY5" fmla="*/ 4833938 h 4833938"/>
              <a:gd name="connsiteX6" fmla="*/ 166036 w 5851795"/>
              <a:gd name="connsiteY6" fmla="*/ 0 h 483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51795" h="4833938">
                <a:moveTo>
                  <a:pt x="166036" y="0"/>
                </a:moveTo>
                <a:lnTo>
                  <a:pt x="3154679" y="1289050"/>
                </a:lnTo>
                <a:lnTo>
                  <a:pt x="5479180" y="1772444"/>
                </a:lnTo>
                <a:cubicBezTo>
                  <a:pt x="5851795" y="2026632"/>
                  <a:pt x="5706363" y="2460563"/>
                  <a:pt x="5645216" y="2900363"/>
                </a:cubicBezTo>
                <a:cubicBezTo>
                  <a:pt x="5347897" y="2931589"/>
                  <a:pt x="5092839" y="2983734"/>
                  <a:pt x="3984858" y="3222625"/>
                </a:cubicBezTo>
                <a:lnTo>
                  <a:pt x="0" y="4833938"/>
                </a:lnTo>
                <a:lnTo>
                  <a:pt x="166036" y="0"/>
                </a:lnTo>
                <a:close/>
              </a:path>
            </a:pathLst>
          </a:custGeom>
          <a:noFill/>
          <a:ln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95400" y="2743200"/>
            <a:ext cx="1371600" cy="2308324"/>
          </a:xfrm>
          <a:prstGeom prst="rect">
            <a:avLst/>
          </a:prstGeom>
          <a:noFill/>
        </p:spPr>
        <p:txBody>
          <a:bodyPr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  <a:cs typeface="+mn-cs"/>
              </a:rPr>
              <a:t>K12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rPr>
              <a:t>10.0 Million Students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rPr>
              <a:t>45,000 Teachers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95600" y="3429000"/>
            <a:ext cx="2362200" cy="98488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  <a:cs typeface="+mn-cs"/>
              </a:rPr>
              <a:t>Universities</a:t>
            </a:r>
            <a:endParaRPr lang="en-US" sz="32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1,800 Universities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29400" y="3200400"/>
            <a:ext cx="23622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  <a:prstDash val="sys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05600" y="3276600"/>
            <a:ext cx="2209800" cy="11874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3"/>
                </a:solidFill>
                <a:latin typeface="Calibri" pitchFamily="34" charset="0"/>
                <a:ea typeface="+mn-ea"/>
                <a:cs typeface="+mn-cs"/>
              </a:rPr>
              <a:t>Over 27,000 Customers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+mn-lt"/>
              <a:ea typeface="+mn-ea"/>
              <a:cs typeface="+mn-cs"/>
            </a:endParaRPr>
          </a:p>
        </p:txBody>
      </p:sp>
      <p:sp>
        <p:nvSpPr>
          <p:cNvPr id="20" name="Chevron 19"/>
          <p:cNvSpPr/>
          <p:nvPr/>
        </p:nvSpPr>
        <p:spPr>
          <a:xfrm rot="17472665">
            <a:off x="1403350" y="1692275"/>
            <a:ext cx="457200" cy="381000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1" name="Chevron 20"/>
          <p:cNvSpPr/>
          <p:nvPr/>
        </p:nvSpPr>
        <p:spPr>
          <a:xfrm rot="17472665">
            <a:off x="1949450" y="1965325"/>
            <a:ext cx="457200" cy="381000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2" name="Chevron 21"/>
          <p:cNvSpPr/>
          <p:nvPr/>
        </p:nvSpPr>
        <p:spPr>
          <a:xfrm rot="17472665">
            <a:off x="2482850" y="2193925"/>
            <a:ext cx="457200" cy="381000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6882" name="TextBox 23"/>
          <p:cNvSpPr txBox="1">
            <a:spLocks noChangeArrowheads="1"/>
          </p:cNvSpPr>
          <p:nvPr/>
        </p:nvSpPr>
        <p:spPr bwMode="auto">
          <a:xfrm>
            <a:off x="1752600" y="1533525"/>
            <a:ext cx="1143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100"/>
              <a:t>STARBASE</a:t>
            </a:r>
          </a:p>
        </p:txBody>
      </p:sp>
      <p:sp>
        <p:nvSpPr>
          <p:cNvPr id="36883" name="TextBox 24"/>
          <p:cNvSpPr txBox="1">
            <a:spLocks noChangeArrowheads="1"/>
          </p:cNvSpPr>
          <p:nvPr/>
        </p:nvSpPr>
        <p:spPr bwMode="auto">
          <a:xfrm>
            <a:off x="2286000" y="1825625"/>
            <a:ext cx="16002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100"/>
              <a:t>Scalextric4Schools</a:t>
            </a:r>
          </a:p>
        </p:txBody>
      </p:sp>
      <p:sp>
        <p:nvSpPr>
          <p:cNvPr id="36884" name="TextBox 25"/>
          <p:cNvSpPr txBox="1">
            <a:spLocks noChangeArrowheads="1"/>
          </p:cNvSpPr>
          <p:nvPr/>
        </p:nvSpPr>
        <p:spPr bwMode="auto">
          <a:xfrm>
            <a:off x="2819400" y="2054225"/>
            <a:ext cx="16002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100"/>
              <a:t>FIRST and RWDC</a:t>
            </a:r>
          </a:p>
        </p:txBody>
      </p:sp>
      <p:sp>
        <p:nvSpPr>
          <p:cNvPr id="27" name="Chevron 26"/>
          <p:cNvSpPr/>
          <p:nvPr/>
        </p:nvSpPr>
        <p:spPr>
          <a:xfrm rot="17472665">
            <a:off x="3384550" y="2682875"/>
            <a:ext cx="457200" cy="381000"/>
          </a:xfrm>
          <a:prstGeom prst="chevr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6886" name="TextBox 27"/>
          <p:cNvSpPr txBox="1">
            <a:spLocks noChangeArrowheads="1"/>
          </p:cNvSpPr>
          <p:nvPr/>
        </p:nvSpPr>
        <p:spPr bwMode="auto">
          <a:xfrm>
            <a:off x="3733800" y="2511425"/>
            <a:ext cx="16002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100"/>
              <a:t>FSAE</a:t>
            </a:r>
          </a:p>
        </p:txBody>
      </p:sp>
      <p:sp>
        <p:nvSpPr>
          <p:cNvPr id="29" name="Chevron 28"/>
          <p:cNvSpPr/>
          <p:nvPr/>
        </p:nvSpPr>
        <p:spPr>
          <a:xfrm rot="17472665">
            <a:off x="4222750" y="2955925"/>
            <a:ext cx="457200" cy="381000"/>
          </a:xfrm>
          <a:prstGeom prst="chevr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6888" name="TextBox 29"/>
          <p:cNvSpPr txBox="1">
            <a:spLocks noChangeArrowheads="1"/>
          </p:cNvSpPr>
          <p:nvPr/>
        </p:nvSpPr>
        <p:spPr bwMode="auto">
          <a:xfrm>
            <a:off x="4572000" y="2667000"/>
            <a:ext cx="137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100"/>
              <a:t>PTC University Design Challenge</a:t>
            </a:r>
          </a:p>
        </p:txBody>
      </p:sp>
      <p:sp>
        <p:nvSpPr>
          <p:cNvPr id="31" name="Striped Right Arrow 30"/>
          <p:cNvSpPr/>
          <p:nvPr/>
        </p:nvSpPr>
        <p:spPr>
          <a:xfrm>
            <a:off x="228600" y="6019800"/>
            <a:ext cx="6629400" cy="533400"/>
          </a:xfrm>
          <a:prstGeom prst="stripedRightArrow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990600" y="6172200"/>
            <a:ext cx="70104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WORKFORCE DEVELOPMENT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86600" y="5334000"/>
            <a:ext cx="2362200" cy="19145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Need for Engineers: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b="1" dirty="0">
                <a:latin typeface="+mn-lt"/>
                <a:ea typeface="+mn-ea"/>
                <a:cs typeface="+mn-cs"/>
              </a:rPr>
              <a:t>China</a:t>
            </a:r>
            <a:r>
              <a:rPr lang="en-US" sz="1400" dirty="0">
                <a:latin typeface="+mn-lt"/>
                <a:ea typeface="+mn-ea"/>
                <a:cs typeface="+mn-cs"/>
              </a:rPr>
              <a:t>= 5M by 2020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b="1" dirty="0">
                <a:latin typeface="+mn-lt"/>
                <a:ea typeface="+mn-ea"/>
                <a:cs typeface="+mn-cs"/>
              </a:rPr>
              <a:t>India</a:t>
            </a:r>
            <a:r>
              <a:rPr lang="en-US" sz="1400" dirty="0">
                <a:latin typeface="+mn-lt"/>
                <a:ea typeface="+mn-ea"/>
                <a:cs typeface="+mn-cs"/>
              </a:rPr>
              <a:t>= 3M by 2020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b="1" dirty="0">
                <a:latin typeface="+mn-lt"/>
                <a:ea typeface="+mn-ea"/>
                <a:cs typeface="+mn-cs"/>
              </a:rPr>
              <a:t>US</a:t>
            </a:r>
            <a:r>
              <a:rPr lang="en-US" sz="1400" dirty="0">
                <a:latin typeface="+mn-lt"/>
                <a:ea typeface="+mn-ea"/>
                <a:cs typeface="+mn-cs"/>
              </a:rPr>
              <a:t>= 3M by 2020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b="1" dirty="0">
                <a:latin typeface="+mn-lt"/>
                <a:ea typeface="+mn-ea"/>
                <a:cs typeface="+mn-cs"/>
              </a:rPr>
              <a:t>Germany</a:t>
            </a:r>
            <a:r>
              <a:rPr lang="en-US" sz="1400" dirty="0">
                <a:latin typeface="+mn-lt"/>
                <a:ea typeface="+mn-ea"/>
                <a:cs typeface="+mn-cs"/>
              </a:rPr>
              <a:t>= .5M by 2018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b="1" dirty="0">
                <a:latin typeface="+mn-lt"/>
                <a:ea typeface="+mn-ea"/>
                <a:cs typeface="+mn-cs"/>
              </a:rPr>
              <a:t>Russia</a:t>
            </a:r>
            <a:r>
              <a:rPr lang="en-US" sz="1400" dirty="0">
                <a:latin typeface="+mn-lt"/>
                <a:ea typeface="+mn-ea"/>
                <a:cs typeface="+mn-cs"/>
              </a:rPr>
              <a:t>= 2M by 2020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400" dirty="0"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400" dirty="0"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400" dirty="0">
              <a:latin typeface="+mn-lt"/>
              <a:ea typeface="+mn-ea"/>
              <a:cs typeface="+mn-cs"/>
            </a:endParaRPr>
          </a:p>
        </p:txBody>
      </p:sp>
      <p:sp>
        <p:nvSpPr>
          <p:cNvPr id="36892" name="TextBox 32"/>
          <p:cNvSpPr txBox="1">
            <a:spLocks noChangeArrowheads="1"/>
          </p:cNvSpPr>
          <p:nvPr/>
        </p:nvSpPr>
        <p:spPr bwMode="auto">
          <a:xfrm rot="1167931">
            <a:off x="1585913" y="1790700"/>
            <a:ext cx="3048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/>
              <a:t>5</a:t>
            </a:r>
            <a:r>
              <a:rPr lang="en-US" sz="900" baseline="30000"/>
              <a:t>th</a:t>
            </a:r>
          </a:p>
        </p:txBody>
      </p:sp>
      <p:sp>
        <p:nvSpPr>
          <p:cNvPr id="36893" name="TextBox 35"/>
          <p:cNvSpPr txBox="1">
            <a:spLocks noChangeArrowheads="1"/>
          </p:cNvSpPr>
          <p:nvPr/>
        </p:nvSpPr>
        <p:spPr bwMode="auto">
          <a:xfrm rot="1150549">
            <a:off x="2581275" y="2208213"/>
            <a:ext cx="3048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/>
              <a:t>9</a:t>
            </a:r>
            <a:r>
              <a:rPr lang="en-US" sz="900" baseline="30000"/>
              <a:t>th</a:t>
            </a:r>
            <a:r>
              <a:rPr lang="en-US" sz="900"/>
              <a:t>  12</a:t>
            </a:r>
            <a:r>
              <a:rPr lang="en-US" sz="900" baseline="30000"/>
              <a:t>th</a:t>
            </a:r>
            <a:r>
              <a:rPr lang="en-US" sz="900"/>
              <a:t> </a:t>
            </a:r>
          </a:p>
        </p:txBody>
      </p:sp>
      <p:sp>
        <p:nvSpPr>
          <p:cNvPr id="36894" name="TextBox 36"/>
          <p:cNvSpPr txBox="1">
            <a:spLocks noChangeArrowheads="1"/>
          </p:cNvSpPr>
          <p:nvPr/>
        </p:nvSpPr>
        <p:spPr bwMode="auto">
          <a:xfrm rot="1150549">
            <a:off x="3489325" y="2684463"/>
            <a:ext cx="3048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/>
              <a:t>13</a:t>
            </a:r>
            <a:r>
              <a:rPr lang="en-US" sz="900" baseline="30000"/>
              <a:t>th</a:t>
            </a:r>
            <a:r>
              <a:rPr lang="en-US" sz="900"/>
              <a:t> 16</a:t>
            </a:r>
            <a:r>
              <a:rPr lang="en-US" sz="900" baseline="30000"/>
              <a:t>th</a:t>
            </a:r>
            <a:r>
              <a:rPr lang="en-US" sz="900"/>
              <a:t> </a:t>
            </a:r>
          </a:p>
        </p:txBody>
      </p:sp>
      <p:sp>
        <p:nvSpPr>
          <p:cNvPr id="36895" name="TextBox 37"/>
          <p:cNvSpPr txBox="1">
            <a:spLocks noChangeArrowheads="1"/>
          </p:cNvSpPr>
          <p:nvPr/>
        </p:nvSpPr>
        <p:spPr bwMode="auto">
          <a:xfrm rot="1150549">
            <a:off x="4314825" y="2962275"/>
            <a:ext cx="3048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/>
              <a:t>13</a:t>
            </a:r>
            <a:r>
              <a:rPr lang="en-US" sz="900" baseline="30000"/>
              <a:t>th</a:t>
            </a:r>
            <a:r>
              <a:rPr lang="en-US" sz="900"/>
              <a:t> 18</a:t>
            </a:r>
            <a:r>
              <a:rPr lang="en-US" sz="900" baseline="30000"/>
              <a:t>th</a:t>
            </a:r>
            <a:r>
              <a:rPr lang="en-US" sz="900"/>
              <a:t> </a:t>
            </a:r>
          </a:p>
        </p:txBody>
      </p:sp>
      <p:sp>
        <p:nvSpPr>
          <p:cNvPr id="36896" name="TextBox 38"/>
          <p:cNvSpPr txBox="1">
            <a:spLocks noChangeArrowheads="1"/>
          </p:cNvSpPr>
          <p:nvPr/>
        </p:nvSpPr>
        <p:spPr bwMode="auto">
          <a:xfrm rot="1150549">
            <a:off x="2060575" y="1978025"/>
            <a:ext cx="3048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/>
              <a:t>5</a:t>
            </a:r>
            <a:r>
              <a:rPr lang="en-US" sz="900" baseline="30000"/>
              <a:t>th</a:t>
            </a:r>
            <a:r>
              <a:rPr lang="en-US" sz="900"/>
              <a:t>  10</a:t>
            </a:r>
            <a:r>
              <a:rPr lang="en-US" sz="900" baseline="30000"/>
              <a:t>th</a:t>
            </a:r>
            <a:r>
              <a:rPr lang="en-US" sz="900"/>
              <a:t> </a:t>
            </a:r>
          </a:p>
        </p:txBody>
      </p:sp>
      <p:sp>
        <p:nvSpPr>
          <p:cNvPr id="35" name="Chevron 34"/>
          <p:cNvSpPr/>
          <p:nvPr/>
        </p:nvSpPr>
        <p:spPr>
          <a:xfrm rot="4047080">
            <a:off x="3844925" y="4284663"/>
            <a:ext cx="457200" cy="381000"/>
          </a:xfrm>
          <a:prstGeom prst="chevr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6898" name="TextBox 39"/>
          <p:cNvSpPr txBox="1">
            <a:spLocks noChangeArrowheads="1"/>
          </p:cNvSpPr>
          <p:nvPr/>
        </p:nvSpPr>
        <p:spPr bwMode="auto">
          <a:xfrm>
            <a:off x="4329113" y="4387850"/>
            <a:ext cx="2362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000"/>
              <a:t>University Plus</a:t>
            </a:r>
          </a:p>
          <a:p>
            <a:r>
              <a:rPr lang="en-US" sz="1000"/>
              <a:t>Student Creo ‘Freemium’ Program</a:t>
            </a:r>
          </a:p>
          <a:p>
            <a:r>
              <a:rPr lang="en-US" sz="1000"/>
              <a:t>Creo Stair-Step Curriculum</a:t>
            </a:r>
          </a:p>
          <a:p>
            <a:r>
              <a:rPr lang="en-US" sz="1000"/>
              <a:t>Mathcad</a:t>
            </a:r>
          </a:p>
          <a:p>
            <a:r>
              <a:rPr lang="en-US" sz="1000"/>
              <a:t>Precision LMS</a:t>
            </a:r>
          </a:p>
          <a:p>
            <a:r>
              <a:rPr lang="en-US" sz="1000"/>
              <a:t>Windchill</a:t>
            </a:r>
          </a:p>
          <a:p>
            <a:endParaRPr lang="en-US" sz="1000"/>
          </a:p>
        </p:txBody>
      </p:sp>
      <p:sp>
        <p:nvSpPr>
          <p:cNvPr id="36899" name="TextBox 40"/>
          <p:cNvSpPr txBox="1">
            <a:spLocks noChangeArrowheads="1"/>
          </p:cNvSpPr>
          <p:nvPr/>
        </p:nvSpPr>
        <p:spPr bwMode="auto">
          <a:xfrm rot="-1413144">
            <a:off x="3951288" y="4392613"/>
            <a:ext cx="3048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/>
              <a:t>13</a:t>
            </a:r>
            <a:r>
              <a:rPr lang="en-US" sz="900" baseline="30000"/>
              <a:t>th</a:t>
            </a:r>
            <a:r>
              <a:rPr lang="en-US" sz="900"/>
              <a:t> 18</a:t>
            </a:r>
            <a:r>
              <a:rPr lang="en-US" sz="900" baseline="30000"/>
              <a:t>th</a:t>
            </a:r>
            <a:r>
              <a:rPr lang="en-US" sz="900"/>
              <a:t> </a:t>
            </a:r>
          </a:p>
        </p:txBody>
      </p:sp>
      <p:sp>
        <p:nvSpPr>
          <p:cNvPr id="43" name="Freeform 42"/>
          <p:cNvSpPr/>
          <p:nvPr/>
        </p:nvSpPr>
        <p:spPr>
          <a:xfrm>
            <a:off x="5562600" y="3505200"/>
            <a:ext cx="808220" cy="533400"/>
          </a:xfrm>
          <a:custGeom>
            <a:avLst/>
            <a:gdLst>
              <a:gd name="connsiteX0" fmla="*/ 0 w 685800"/>
              <a:gd name="connsiteY0" fmla="*/ 0 h 381000"/>
              <a:gd name="connsiteX1" fmla="*/ 685800 w 685800"/>
              <a:gd name="connsiteY1" fmla="*/ 0 h 381000"/>
              <a:gd name="connsiteX2" fmla="*/ 685800 w 685800"/>
              <a:gd name="connsiteY2" fmla="*/ 381000 h 381000"/>
              <a:gd name="connsiteX3" fmla="*/ 0 w 685800"/>
              <a:gd name="connsiteY3" fmla="*/ 381000 h 381000"/>
              <a:gd name="connsiteX4" fmla="*/ 0 w 685800"/>
              <a:gd name="connsiteY4" fmla="*/ 0 h 381000"/>
              <a:gd name="connsiteX0" fmla="*/ 0 w 685800"/>
              <a:gd name="connsiteY0" fmla="*/ 0 h 457200"/>
              <a:gd name="connsiteX1" fmla="*/ 685800 w 685800"/>
              <a:gd name="connsiteY1" fmla="*/ 0 h 457200"/>
              <a:gd name="connsiteX2" fmla="*/ 685800 w 685800"/>
              <a:gd name="connsiteY2" fmla="*/ 457200 h 457200"/>
              <a:gd name="connsiteX3" fmla="*/ 0 w 685800"/>
              <a:gd name="connsiteY3" fmla="*/ 381000 h 457200"/>
              <a:gd name="connsiteX4" fmla="*/ 0 w 685800"/>
              <a:gd name="connsiteY4" fmla="*/ 0 h 457200"/>
              <a:gd name="connsiteX0" fmla="*/ 76200 w 762000"/>
              <a:gd name="connsiteY0" fmla="*/ 0 h 457200"/>
              <a:gd name="connsiteX1" fmla="*/ 762000 w 762000"/>
              <a:gd name="connsiteY1" fmla="*/ 0 h 457200"/>
              <a:gd name="connsiteX2" fmla="*/ 762000 w 762000"/>
              <a:gd name="connsiteY2" fmla="*/ 457200 h 457200"/>
              <a:gd name="connsiteX3" fmla="*/ 0 w 762000"/>
              <a:gd name="connsiteY3" fmla="*/ 457200 h 457200"/>
              <a:gd name="connsiteX4" fmla="*/ 76200 w 762000"/>
              <a:gd name="connsiteY4" fmla="*/ 0 h 457200"/>
              <a:gd name="connsiteX0" fmla="*/ 0 w 762000"/>
              <a:gd name="connsiteY0" fmla="*/ 0 h 533400"/>
              <a:gd name="connsiteX1" fmla="*/ 762000 w 762000"/>
              <a:gd name="connsiteY1" fmla="*/ 76200 h 533400"/>
              <a:gd name="connsiteX2" fmla="*/ 762000 w 762000"/>
              <a:gd name="connsiteY2" fmla="*/ 533400 h 533400"/>
              <a:gd name="connsiteX3" fmla="*/ 0 w 762000"/>
              <a:gd name="connsiteY3" fmla="*/ 533400 h 533400"/>
              <a:gd name="connsiteX4" fmla="*/ 0 w 762000"/>
              <a:gd name="connsiteY4" fmla="*/ 0 h 533400"/>
              <a:gd name="connsiteX0" fmla="*/ 0 w 762000"/>
              <a:gd name="connsiteY0" fmla="*/ 0 h 533400"/>
              <a:gd name="connsiteX1" fmla="*/ 762000 w 762000"/>
              <a:gd name="connsiteY1" fmla="*/ 0 h 533400"/>
              <a:gd name="connsiteX2" fmla="*/ 762000 w 762000"/>
              <a:gd name="connsiteY2" fmla="*/ 533400 h 533400"/>
              <a:gd name="connsiteX3" fmla="*/ 0 w 762000"/>
              <a:gd name="connsiteY3" fmla="*/ 533400 h 533400"/>
              <a:gd name="connsiteX4" fmla="*/ 0 w 762000"/>
              <a:gd name="connsiteY4" fmla="*/ 0 h 533400"/>
              <a:gd name="connsiteX0" fmla="*/ 0 w 808220"/>
              <a:gd name="connsiteY0" fmla="*/ 0 h 533400"/>
              <a:gd name="connsiteX1" fmla="*/ 762000 w 808220"/>
              <a:gd name="connsiteY1" fmla="*/ 0 h 533400"/>
              <a:gd name="connsiteX2" fmla="*/ 762000 w 808220"/>
              <a:gd name="connsiteY2" fmla="*/ 533400 h 533400"/>
              <a:gd name="connsiteX3" fmla="*/ 0 w 808220"/>
              <a:gd name="connsiteY3" fmla="*/ 533400 h 533400"/>
              <a:gd name="connsiteX4" fmla="*/ 0 w 808220"/>
              <a:gd name="connsiteY4" fmla="*/ 0 h 533400"/>
              <a:gd name="connsiteX0" fmla="*/ 0 w 808220"/>
              <a:gd name="connsiteY0" fmla="*/ 0 h 533400"/>
              <a:gd name="connsiteX1" fmla="*/ 762000 w 808220"/>
              <a:gd name="connsiteY1" fmla="*/ 0 h 533400"/>
              <a:gd name="connsiteX2" fmla="*/ 762000 w 808220"/>
              <a:gd name="connsiteY2" fmla="*/ 533400 h 533400"/>
              <a:gd name="connsiteX3" fmla="*/ 0 w 808220"/>
              <a:gd name="connsiteY3" fmla="*/ 533400 h 533400"/>
              <a:gd name="connsiteX4" fmla="*/ 0 w 808220"/>
              <a:gd name="connsiteY4" fmla="*/ 0 h 533400"/>
              <a:gd name="connsiteX0" fmla="*/ 0 w 808220"/>
              <a:gd name="connsiteY0" fmla="*/ 0 h 533400"/>
              <a:gd name="connsiteX1" fmla="*/ 762000 w 808220"/>
              <a:gd name="connsiteY1" fmla="*/ 0 h 533400"/>
              <a:gd name="connsiteX2" fmla="*/ 762000 w 808220"/>
              <a:gd name="connsiteY2" fmla="*/ 533400 h 533400"/>
              <a:gd name="connsiteX3" fmla="*/ 0 w 808220"/>
              <a:gd name="connsiteY3" fmla="*/ 533400 h 533400"/>
              <a:gd name="connsiteX4" fmla="*/ 0 w 808220"/>
              <a:gd name="connsiteY4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220" h="533400">
                <a:moveTo>
                  <a:pt x="0" y="0"/>
                </a:moveTo>
                <a:lnTo>
                  <a:pt x="762000" y="0"/>
                </a:lnTo>
                <a:cubicBezTo>
                  <a:pt x="808220" y="273987"/>
                  <a:pt x="762000" y="355600"/>
                  <a:pt x="762000" y="533400"/>
                </a:cubicBezTo>
                <a:lnTo>
                  <a:pt x="0" y="533400"/>
                </a:lnTo>
                <a:cubicBezTo>
                  <a:pt x="0" y="355600"/>
                  <a:pt x="73702" y="273987"/>
                  <a:pt x="0" y="0"/>
                </a:cubicBezTo>
                <a:close/>
              </a:path>
            </a:pathLst>
          </a:custGeom>
          <a:noFill/>
          <a:ln>
            <a:solidFill>
              <a:schemeClr val="accent3"/>
            </a:solidFill>
            <a:prstDash val="sys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ATC</a:t>
            </a:r>
          </a:p>
        </p:txBody>
      </p:sp>
      <p:sp>
        <p:nvSpPr>
          <p:cNvPr id="36901" name="TextBox 45"/>
          <p:cNvSpPr txBox="1">
            <a:spLocks noChangeArrowheads="1"/>
          </p:cNvSpPr>
          <p:nvPr/>
        </p:nvSpPr>
        <p:spPr bwMode="auto">
          <a:xfrm>
            <a:off x="1219200" y="1292225"/>
            <a:ext cx="1524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100"/>
              <a:t>Newburyport</a:t>
            </a:r>
          </a:p>
        </p:txBody>
      </p:sp>
      <p:sp>
        <p:nvSpPr>
          <p:cNvPr id="45" name="Chevron 44"/>
          <p:cNvSpPr/>
          <p:nvPr/>
        </p:nvSpPr>
        <p:spPr>
          <a:xfrm rot="17472665">
            <a:off x="869950" y="1463675"/>
            <a:ext cx="457200" cy="381000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6903" name="TextBox 46"/>
          <p:cNvSpPr txBox="1">
            <a:spLocks noChangeArrowheads="1"/>
          </p:cNvSpPr>
          <p:nvPr/>
        </p:nvSpPr>
        <p:spPr bwMode="auto">
          <a:xfrm rot="1167931">
            <a:off x="1052513" y="1562100"/>
            <a:ext cx="3048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/>
              <a:t>4</a:t>
            </a:r>
            <a:r>
              <a:rPr lang="en-US" sz="900" baseline="30000"/>
              <a:t>th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 descr="PTC_Kids.jpg"/>
          <p:cNvPicPr>
            <a:picLocks noChangeAspect="1"/>
          </p:cNvPicPr>
          <p:nvPr/>
        </p:nvPicPr>
        <p:blipFill>
          <a:blip r:embed="rId3" cstate="print"/>
          <a:srcRect t="27925" b="35636"/>
          <a:stretch>
            <a:fillRect/>
          </a:stretch>
        </p:blipFill>
        <p:spPr>
          <a:xfrm>
            <a:off x="1" y="2383437"/>
            <a:ext cx="9144000" cy="2512048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66" name="Rectangle 65"/>
          <p:cNvSpPr/>
          <p:nvPr/>
        </p:nvSpPr>
        <p:spPr>
          <a:xfrm>
            <a:off x="0" y="4894263"/>
            <a:ext cx="9144000" cy="36671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spc="300" dirty="0">
                <a:solidFill>
                  <a:schemeClr val="tx1"/>
                </a:solidFill>
              </a:rPr>
              <a:t>COMMUNITY AWARDS &amp; RECOGNITION</a:t>
            </a:r>
          </a:p>
        </p:txBody>
      </p:sp>
      <p:sp>
        <p:nvSpPr>
          <p:cNvPr id="37892" name="Title 1"/>
          <p:cNvSpPr>
            <a:spLocks noGrp="1"/>
          </p:cNvSpPr>
          <p:nvPr>
            <p:ph type="title" idx="4294967295"/>
          </p:nvPr>
        </p:nvSpPr>
        <p:spPr/>
        <p:txBody>
          <a:bodyPr lIns="0" tIns="0" rIns="0" bIns="0"/>
          <a:lstStyle/>
          <a:p>
            <a:pPr eaLnBrk="1" hangingPunct="1"/>
            <a:r>
              <a:rPr lang="en-US" smtClean="0"/>
              <a:t>Culture of Community and Philanthropy </a:t>
            </a:r>
          </a:p>
        </p:txBody>
      </p:sp>
      <p:sp>
        <p:nvSpPr>
          <p:cNvPr id="37893" name="Subtitle 32"/>
          <p:cNvSpPr>
            <a:spLocks noGrp="1"/>
          </p:cNvSpPr>
          <p:nvPr>
            <p:ph type="subTitle" idx="4294967295"/>
          </p:nvPr>
        </p:nvSpPr>
        <p:spPr>
          <a:xfrm>
            <a:off x="215900" y="895350"/>
            <a:ext cx="8696325" cy="339725"/>
          </a:xfrm>
        </p:spPr>
        <p:txBody>
          <a:bodyPr lIns="0" tIns="0" rIns="0" bIns="0"/>
          <a:lstStyle/>
          <a:p>
            <a:pPr marL="0" indent="0" eaLnBrk="1" hangingPunct="1">
              <a:buFont typeface="Wingdings" pitchFamily="-72" charset="2"/>
              <a:buNone/>
            </a:pPr>
            <a:r>
              <a:rPr lang="en-US" sz="3500" smtClean="0">
                <a:latin typeface="Arial Narrow" pitchFamily="-72" charset="0"/>
              </a:rPr>
              <a:t>PTC Global Academic Program – </a:t>
            </a:r>
            <a:r>
              <a:rPr lang="en-US" sz="3500" i="1" smtClean="0">
                <a:latin typeface="Arial Narrow" pitchFamily="-72" charset="0"/>
              </a:rPr>
              <a:t>Engineer of the Future</a:t>
            </a:r>
            <a:endParaRPr lang="en-US" sz="3500" smtClean="0">
              <a:latin typeface="Arial Narrow" pitchFamily="-72" charset="0"/>
            </a:endParaRPr>
          </a:p>
        </p:txBody>
      </p:sp>
      <p:sp>
        <p:nvSpPr>
          <p:cNvPr id="23557" name="Footer Placeholder 43"/>
          <p:cNvSpPr txBox="1">
            <a:spLocks noGrp="1"/>
          </p:cNvSpPr>
          <p:nvPr/>
        </p:nvSpPr>
        <p:spPr bwMode="auto">
          <a:xfrm>
            <a:off x="2322513" y="6711950"/>
            <a:ext cx="4498975" cy="1095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700" b="1">
              <a:latin typeface="+mn-lt"/>
            </a:endParaRPr>
          </a:p>
        </p:txBody>
      </p:sp>
      <p:sp>
        <p:nvSpPr>
          <p:cNvPr id="37895" name="Rectangle 802"/>
          <p:cNvSpPr>
            <a:spLocks noChangeArrowheads="1"/>
          </p:cNvSpPr>
          <p:nvPr/>
        </p:nvSpPr>
        <p:spPr bwMode="auto">
          <a:xfrm>
            <a:off x="134938" y="5624513"/>
            <a:ext cx="127158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prstTxWarp prst="textNoShape">
              <a:avLst/>
            </a:prstTxWarp>
            <a:spAutoFit/>
          </a:bodyPr>
          <a:lstStyle/>
          <a:p>
            <a:pPr marL="0" lvl="1" algn="ctr"/>
            <a:r>
              <a:rPr lang="en-US" sz="1200" b="1"/>
              <a:t>Mass High Tech Citizenship      Award</a:t>
            </a:r>
          </a:p>
          <a:p>
            <a:pPr marL="0" lvl="1" algn="ctr"/>
            <a:r>
              <a:rPr lang="en-US" sz="1200"/>
              <a:t>2003-2009</a:t>
            </a:r>
            <a:endParaRPr lang="en-US" sz="1400" b="1"/>
          </a:p>
        </p:txBody>
      </p:sp>
      <p:sp>
        <p:nvSpPr>
          <p:cNvPr id="37896" name="Rectangle 804"/>
          <p:cNvSpPr>
            <a:spLocks noChangeArrowheads="1"/>
          </p:cNvSpPr>
          <p:nvPr/>
        </p:nvSpPr>
        <p:spPr bwMode="auto">
          <a:xfrm>
            <a:off x="1655763" y="5632450"/>
            <a:ext cx="186531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prstTxWarp prst="textNoShape">
              <a:avLst/>
            </a:prstTxWarp>
            <a:spAutoFit/>
          </a:bodyPr>
          <a:lstStyle/>
          <a:p>
            <a:pPr marL="0" lvl="1" algn="ctr"/>
            <a:r>
              <a:rPr lang="en-US" sz="1200" b="1"/>
              <a:t>BusinessWeek: </a:t>
            </a:r>
          </a:p>
          <a:p>
            <a:pPr marL="0" lvl="1" algn="ctr"/>
            <a:r>
              <a:rPr lang="en-US" sz="1200" b="1"/>
              <a:t>Highest In-kind Giver for      Software Companies</a:t>
            </a:r>
          </a:p>
          <a:p>
            <a:pPr marL="0" lvl="1" algn="ctr"/>
            <a:r>
              <a:rPr lang="en-US" sz="1200"/>
              <a:t>2006</a:t>
            </a:r>
            <a:endParaRPr lang="en-US" sz="1400" b="1"/>
          </a:p>
        </p:txBody>
      </p:sp>
      <p:sp>
        <p:nvSpPr>
          <p:cNvPr id="37897" name="Rectangle 806"/>
          <p:cNvSpPr>
            <a:spLocks noChangeArrowheads="1"/>
          </p:cNvSpPr>
          <p:nvPr/>
        </p:nvSpPr>
        <p:spPr bwMode="auto">
          <a:xfrm>
            <a:off x="3771900" y="5624513"/>
            <a:ext cx="188753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prstTxWarp prst="textNoShape">
              <a:avLst/>
            </a:prstTxWarp>
            <a:spAutoFit/>
          </a:bodyPr>
          <a:lstStyle/>
          <a:p>
            <a:pPr marL="0" lvl="1" algn="ctr"/>
            <a:r>
              <a:rPr lang="en-US" sz="1200" b="1"/>
              <a:t>International Technology Educators Association Award</a:t>
            </a:r>
          </a:p>
          <a:p>
            <a:pPr marL="0" lvl="1" algn="ctr"/>
            <a:r>
              <a:rPr lang="en-US" sz="1200"/>
              <a:t>2007</a:t>
            </a:r>
            <a:endParaRPr lang="en-US" sz="1400" b="1"/>
          </a:p>
        </p:txBody>
      </p:sp>
      <p:sp>
        <p:nvSpPr>
          <p:cNvPr id="37898" name="Rectangle 807"/>
          <p:cNvSpPr>
            <a:spLocks noChangeArrowheads="1"/>
          </p:cNvSpPr>
          <p:nvPr/>
        </p:nvSpPr>
        <p:spPr bwMode="auto">
          <a:xfrm>
            <a:off x="5908675" y="5624513"/>
            <a:ext cx="12065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prstTxWarp prst="textNoShape">
              <a:avLst/>
            </a:prstTxWarp>
            <a:spAutoFit/>
          </a:bodyPr>
          <a:lstStyle/>
          <a:p>
            <a:pPr marL="0" lvl="1" algn="ctr"/>
            <a:r>
              <a:rPr lang="en-US" sz="1200" b="1"/>
              <a:t>Congressional  Medal of Honor Society Award</a:t>
            </a:r>
          </a:p>
          <a:p>
            <a:pPr marL="0" lvl="1" algn="ctr"/>
            <a:r>
              <a:rPr lang="en-US" sz="1200"/>
              <a:t>2008</a:t>
            </a:r>
            <a:endParaRPr lang="en-US" sz="1300" b="1"/>
          </a:p>
        </p:txBody>
      </p:sp>
      <p:sp>
        <p:nvSpPr>
          <p:cNvPr id="37899" name="Rectangle 51"/>
          <p:cNvSpPr>
            <a:spLocks noChangeArrowheads="1"/>
          </p:cNvSpPr>
          <p:nvPr/>
        </p:nvSpPr>
        <p:spPr bwMode="auto">
          <a:xfrm>
            <a:off x="7364413" y="5624513"/>
            <a:ext cx="163353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prstTxWarp prst="textNoShape">
              <a:avLst/>
            </a:prstTxWarp>
            <a:spAutoFit/>
          </a:bodyPr>
          <a:lstStyle/>
          <a:p>
            <a:pPr marL="0" lvl="1" algn="ctr"/>
            <a:r>
              <a:rPr lang="en-US" sz="1200" b="1"/>
              <a:t>Junior Achievement Boston Business</a:t>
            </a:r>
            <a:br>
              <a:rPr lang="en-US" sz="1200" b="1"/>
            </a:br>
            <a:r>
              <a:rPr lang="en-US" sz="1200" b="1"/>
              <a:t>Hall of Fame</a:t>
            </a:r>
          </a:p>
          <a:p>
            <a:pPr marL="0" lvl="1" algn="ctr"/>
            <a:r>
              <a:rPr lang="en-US" sz="1200"/>
              <a:t>2010</a:t>
            </a:r>
            <a:endParaRPr lang="en-US" sz="1300" b="1"/>
          </a:p>
        </p:txBody>
      </p:sp>
      <p:cxnSp>
        <p:nvCxnSpPr>
          <p:cNvPr id="37900" name="Straight Connector 39"/>
          <p:cNvCxnSpPr>
            <a:cxnSpLocks noChangeShapeType="1"/>
          </p:cNvCxnSpPr>
          <p:nvPr/>
        </p:nvCxnSpPr>
        <p:spPr bwMode="auto">
          <a:xfrm rot="5400000">
            <a:off x="1073944" y="5998369"/>
            <a:ext cx="914400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/>
          </a:ln>
        </p:spPr>
      </p:cxnSp>
      <p:cxnSp>
        <p:nvCxnSpPr>
          <p:cNvPr id="37901" name="Straight Connector 40"/>
          <p:cNvCxnSpPr>
            <a:cxnSpLocks noChangeShapeType="1"/>
          </p:cNvCxnSpPr>
          <p:nvPr/>
        </p:nvCxnSpPr>
        <p:spPr bwMode="auto">
          <a:xfrm rot="5400000">
            <a:off x="3188494" y="5998369"/>
            <a:ext cx="914400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/>
          </a:ln>
        </p:spPr>
      </p:cxnSp>
      <p:cxnSp>
        <p:nvCxnSpPr>
          <p:cNvPr id="37902" name="Straight Connector 41"/>
          <p:cNvCxnSpPr>
            <a:cxnSpLocks noChangeShapeType="1"/>
          </p:cNvCxnSpPr>
          <p:nvPr/>
        </p:nvCxnSpPr>
        <p:spPr bwMode="auto">
          <a:xfrm rot="5400000">
            <a:off x="5326857" y="5998369"/>
            <a:ext cx="914400" cy="158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/>
          </a:ln>
        </p:spPr>
      </p:cxnSp>
      <p:cxnSp>
        <p:nvCxnSpPr>
          <p:cNvPr id="37903" name="Straight Connector 42"/>
          <p:cNvCxnSpPr>
            <a:cxnSpLocks noChangeShapeType="1"/>
          </p:cNvCxnSpPr>
          <p:nvPr/>
        </p:nvCxnSpPr>
        <p:spPr bwMode="auto">
          <a:xfrm rot="5400000">
            <a:off x="6782594" y="5998369"/>
            <a:ext cx="914400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/>
          </a:ln>
        </p:spPr>
      </p:cxnSp>
      <p:sp>
        <p:nvSpPr>
          <p:cNvPr id="29" name="AutoShape 110"/>
          <p:cNvSpPr>
            <a:spLocks noChangeArrowheads="1"/>
          </p:cNvSpPr>
          <p:nvPr/>
        </p:nvSpPr>
        <p:spPr bwMode="gray">
          <a:xfrm>
            <a:off x="430213" y="1606550"/>
            <a:ext cx="858837" cy="536575"/>
          </a:xfrm>
          <a:prstGeom prst="roundRect">
            <a:avLst>
              <a:gd name="adj" fmla="val 5227"/>
            </a:avLst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7000"/>
              </a:prstClr>
            </a:outerShdw>
          </a:effectLst>
        </p:spPr>
        <p:txBody>
          <a:bodyPr lIns="0" tIns="0" rIns="0" bIns="0" anchor="ctr" anchorCtr="1">
            <a:prstTxWarp prst="textNoShape">
              <a:avLst/>
            </a:prstTxWarp>
            <a:spAutoFit/>
          </a:bodyPr>
          <a:lstStyle/>
          <a:p>
            <a:pPr marL="0" lvl="1" algn="ctr" fontAlgn="auto">
              <a:spcBef>
                <a:spcPts val="90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30</a:t>
            </a:r>
            <a:r>
              <a:rPr lang="en-US" sz="20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>
                <a:solidFill>
                  <a:srgbClr val="2F83B8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2000" dirty="0">
                <a:solidFill>
                  <a:srgbClr val="2F83B8"/>
                </a:solidFill>
                <a:latin typeface="+mn-lt"/>
                <a:ea typeface="+mn-ea"/>
                <a:cs typeface="+mn-cs"/>
              </a:rPr>
            </a:br>
            <a:r>
              <a:rPr lang="en-US" sz="1400" dirty="0">
                <a:latin typeface="+mn-lt"/>
                <a:ea typeface="+mn-ea"/>
                <a:cs typeface="+mn-cs"/>
              </a:rPr>
              <a:t>countries</a:t>
            </a:r>
          </a:p>
        </p:txBody>
      </p:sp>
      <p:sp>
        <p:nvSpPr>
          <p:cNvPr id="30" name="AutoShape 110"/>
          <p:cNvSpPr>
            <a:spLocks noChangeArrowheads="1"/>
          </p:cNvSpPr>
          <p:nvPr/>
        </p:nvSpPr>
        <p:spPr bwMode="gray">
          <a:xfrm>
            <a:off x="2244725" y="1606550"/>
            <a:ext cx="892175" cy="536575"/>
          </a:xfrm>
          <a:prstGeom prst="roundRect">
            <a:avLst>
              <a:gd name="adj" fmla="val 5227"/>
            </a:avLst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7000"/>
              </a:prstClr>
            </a:outerShdw>
          </a:effectLst>
        </p:spPr>
        <p:txBody>
          <a:bodyPr lIns="0" tIns="0" rIns="0" bIns="0" anchor="ctr" anchorCtr="1">
            <a:prstTxWarp prst="textNoShape">
              <a:avLst/>
            </a:prstTxWarp>
            <a:spAutoFit/>
          </a:bodyPr>
          <a:lstStyle/>
          <a:p>
            <a:pPr marL="0" lvl="1" algn="ctr" fontAlgn="auto">
              <a:spcBef>
                <a:spcPts val="90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45,000</a:t>
            </a:r>
            <a:r>
              <a:rPr lang="en-US" sz="2000" b="1" dirty="0">
                <a:solidFill>
                  <a:srgbClr val="2F83B8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2000" b="1" dirty="0">
                <a:solidFill>
                  <a:srgbClr val="2F83B8"/>
                </a:solidFill>
                <a:latin typeface="+mn-lt"/>
                <a:ea typeface="+mn-ea"/>
                <a:cs typeface="+mn-cs"/>
              </a:rPr>
            </a:br>
            <a:r>
              <a:rPr lang="en-US" sz="1400" dirty="0">
                <a:latin typeface="+mn-lt"/>
                <a:ea typeface="+mn-ea"/>
                <a:cs typeface="+mn-cs"/>
              </a:rPr>
              <a:t>teachers</a:t>
            </a:r>
          </a:p>
        </p:txBody>
      </p:sp>
      <p:sp>
        <p:nvSpPr>
          <p:cNvPr id="31" name="AutoShape 110"/>
          <p:cNvSpPr>
            <a:spLocks noChangeArrowheads="1"/>
          </p:cNvSpPr>
          <p:nvPr/>
        </p:nvSpPr>
        <p:spPr bwMode="gray">
          <a:xfrm>
            <a:off x="3635375" y="1606550"/>
            <a:ext cx="1774825" cy="536575"/>
          </a:xfrm>
          <a:prstGeom prst="roundRect">
            <a:avLst>
              <a:gd name="adj" fmla="val 5227"/>
            </a:avLst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7000"/>
              </a:prstClr>
            </a:outerShdw>
          </a:effectLst>
        </p:spPr>
        <p:txBody>
          <a:bodyPr lIns="0" tIns="0" rIns="0" bIns="0" anchor="ctr" anchorCtr="1">
            <a:prstTxWarp prst="textNoShape">
              <a:avLst/>
            </a:prstTxWarp>
            <a:spAutoFit/>
          </a:bodyPr>
          <a:lstStyle/>
          <a:p>
            <a:pPr marL="0" lvl="1" algn="ctr" fontAlgn="auto">
              <a:spcBef>
                <a:spcPts val="90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25,000</a:t>
            </a:r>
            <a:r>
              <a:rPr lang="en-US" sz="2000" b="1" dirty="0">
                <a:solidFill>
                  <a:srgbClr val="8BA1A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>
                <a:solidFill>
                  <a:srgbClr val="8BA1AF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2000" dirty="0">
                <a:solidFill>
                  <a:srgbClr val="8BA1AF"/>
                </a:solidFill>
                <a:latin typeface="+mn-lt"/>
                <a:ea typeface="+mn-ea"/>
                <a:cs typeface="+mn-cs"/>
              </a:rPr>
            </a:br>
            <a:r>
              <a:rPr lang="en-US" sz="1400" dirty="0">
                <a:latin typeface="+mn-lt"/>
                <a:ea typeface="+mn-ea"/>
                <a:cs typeface="+mn-cs"/>
              </a:rPr>
              <a:t>secondary schools</a:t>
            </a:r>
          </a:p>
        </p:txBody>
      </p:sp>
      <p:sp>
        <p:nvSpPr>
          <p:cNvPr id="32" name="AutoShape 110"/>
          <p:cNvSpPr>
            <a:spLocks noChangeArrowheads="1"/>
          </p:cNvSpPr>
          <p:nvPr/>
        </p:nvSpPr>
        <p:spPr bwMode="gray">
          <a:xfrm>
            <a:off x="5819775" y="1606550"/>
            <a:ext cx="1046163" cy="536575"/>
          </a:xfrm>
          <a:prstGeom prst="roundRect">
            <a:avLst>
              <a:gd name="adj" fmla="val 5227"/>
            </a:avLst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7000"/>
              </a:prstClr>
            </a:outerShdw>
          </a:effectLst>
        </p:spPr>
        <p:txBody>
          <a:bodyPr lIns="0" tIns="0" rIns="0" bIns="0" anchor="ctr" anchorCtr="1">
            <a:prstTxWarp prst="textNoShape">
              <a:avLst/>
            </a:prstTxWarp>
            <a:spAutoFit/>
          </a:bodyPr>
          <a:lstStyle/>
          <a:p>
            <a:pPr marL="0" lvl="1" algn="ctr" fontAlgn="auto">
              <a:spcBef>
                <a:spcPts val="90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1,800</a:t>
            </a:r>
            <a:r>
              <a:rPr lang="en-US" sz="2000" b="1" dirty="0">
                <a:solidFill>
                  <a:srgbClr val="8BA1A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dirty="0">
                <a:latin typeface="+mn-lt"/>
                <a:ea typeface="+mn-ea"/>
                <a:cs typeface="+mn-cs"/>
              </a:rPr>
              <a:t>universities</a:t>
            </a:r>
          </a:p>
        </p:txBody>
      </p:sp>
      <p:sp>
        <p:nvSpPr>
          <p:cNvPr id="34" name="AutoShape 110"/>
          <p:cNvSpPr>
            <a:spLocks noChangeArrowheads="1"/>
          </p:cNvSpPr>
          <p:nvPr/>
        </p:nvSpPr>
        <p:spPr bwMode="gray">
          <a:xfrm>
            <a:off x="7575550" y="1606550"/>
            <a:ext cx="1190625" cy="536575"/>
          </a:xfrm>
          <a:prstGeom prst="roundRect">
            <a:avLst>
              <a:gd name="adj" fmla="val 5227"/>
            </a:avLst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7000"/>
              </a:prstClr>
            </a:outerShdw>
          </a:effectLst>
        </p:spPr>
        <p:txBody>
          <a:bodyPr wrap="none" lIns="0" tIns="0" rIns="0" bIns="0" anchor="ctr" anchorCtr="1">
            <a:prstTxWarp prst="textNoShape">
              <a:avLst/>
            </a:prstTxWarp>
            <a:spAutoFit/>
          </a:bodyPr>
          <a:lstStyle/>
          <a:p>
            <a:pPr marL="0" lvl="1" algn="ctr" fontAlgn="auto">
              <a:spcBef>
                <a:spcPts val="90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10 million</a:t>
            </a:r>
            <a:r>
              <a:rPr lang="en-US" sz="2000" b="1" dirty="0">
                <a:solidFill>
                  <a:srgbClr val="2F83B8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2000" b="1" dirty="0">
                <a:solidFill>
                  <a:srgbClr val="2F83B8"/>
                </a:solidFill>
                <a:latin typeface="+mn-lt"/>
                <a:ea typeface="+mn-ea"/>
                <a:cs typeface="+mn-cs"/>
              </a:rPr>
            </a:br>
            <a:r>
              <a:rPr lang="en-US" sz="1400" dirty="0">
                <a:latin typeface="+mn-lt"/>
                <a:ea typeface="+mn-ea"/>
                <a:cs typeface="+mn-cs"/>
              </a:rPr>
              <a:t>students</a:t>
            </a:r>
          </a:p>
        </p:txBody>
      </p:sp>
      <p:cxnSp>
        <p:nvCxnSpPr>
          <p:cNvPr id="54" name="Straight Connector 53"/>
          <p:cNvCxnSpPr/>
          <p:nvPr/>
        </p:nvCxnSpPr>
        <p:spPr bwMode="auto">
          <a:xfrm>
            <a:off x="0" y="1512888"/>
            <a:ext cx="9144000" cy="15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910" name="Oval 55"/>
          <p:cNvSpPr>
            <a:spLocks noChangeArrowheads="1"/>
          </p:cNvSpPr>
          <p:nvPr/>
        </p:nvSpPr>
        <p:spPr bwMode="auto">
          <a:xfrm flipH="1">
            <a:off x="833438" y="1477963"/>
            <a:ext cx="69850" cy="6985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7911" name="Oval 56"/>
          <p:cNvSpPr>
            <a:spLocks noChangeArrowheads="1"/>
          </p:cNvSpPr>
          <p:nvPr/>
        </p:nvSpPr>
        <p:spPr bwMode="auto">
          <a:xfrm flipH="1">
            <a:off x="2659063" y="1477963"/>
            <a:ext cx="69850" cy="6985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7912" name="Oval 57"/>
          <p:cNvSpPr>
            <a:spLocks noChangeArrowheads="1"/>
          </p:cNvSpPr>
          <p:nvPr/>
        </p:nvSpPr>
        <p:spPr bwMode="auto">
          <a:xfrm flipH="1">
            <a:off x="4484688" y="1477963"/>
            <a:ext cx="69850" cy="6985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7913" name="Oval 58"/>
          <p:cNvSpPr>
            <a:spLocks noChangeArrowheads="1"/>
          </p:cNvSpPr>
          <p:nvPr/>
        </p:nvSpPr>
        <p:spPr bwMode="auto">
          <a:xfrm flipH="1">
            <a:off x="6310313" y="1477963"/>
            <a:ext cx="69850" cy="6985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7914" name="Oval 59"/>
          <p:cNvSpPr>
            <a:spLocks noChangeArrowheads="1"/>
          </p:cNvSpPr>
          <p:nvPr/>
        </p:nvSpPr>
        <p:spPr bwMode="auto">
          <a:xfrm flipH="1">
            <a:off x="8135938" y="1477963"/>
            <a:ext cx="71437" cy="6985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CTEC copyright /Creative Commons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08EC76-39ED-4FD7-B7A2-604516F2FF24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2150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Optima" pitchFamily="-72" charset="0"/>
              </a:rPr>
              <a:t>GTEC STEM Corporation partner:</a:t>
            </a:r>
            <a:r>
              <a:rPr lang="en-US" sz="4000"/>
              <a:t> </a:t>
            </a:r>
            <a:br>
              <a:rPr lang="en-US" sz="4000"/>
            </a:br>
            <a:endParaRPr lang="en-US" sz="4000"/>
          </a:p>
        </p:txBody>
      </p:sp>
      <p:sp>
        <p:nvSpPr>
          <p:cNvPr id="21508" name="Content Placeholder 2"/>
          <p:cNvSpPr>
            <a:spLocks noGrp="1"/>
          </p:cNvSpPr>
          <p:nvPr>
            <p:ph idx="4294967295"/>
          </p:nvPr>
        </p:nvSpPr>
        <p:spPr>
          <a:xfrm>
            <a:off x="685800" y="3228975"/>
            <a:ext cx="7772400" cy="2867025"/>
          </a:xfrm>
        </p:spPr>
        <p:txBody>
          <a:bodyPr/>
          <a:lstStyle/>
          <a:p>
            <a:pPr algn="ctr" eaLnBrk="1" hangingPunct="1">
              <a:buFont typeface="Wingdings" pitchFamily="-72" charset="2"/>
              <a:buNone/>
            </a:pPr>
            <a:r>
              <a:rPr lang="en-US" sz="4000">
                <a:latin typeface="Optima" pitchFamily="-72" charset="0"/>
              </a:rPr>
              <a:t>PTC– Parametric Technology Corporation </a:t>
            </a:r>
          </a:p>
          <a:p>
            <a:pPr algn="ctr" eaLnBrk="1" hangingPunct="1">
              <a:buFont typeface="Wingdings" pitchFamily="-72" charset="2"/>
              <a:buNone/>
            </a:pPr>
            <a:r>
              <a:rPr lang="en-US" sz="4000">
                <a:latin typeface="Optima" pitchFamily="-72" charset="0"/>
              </a:rPr>
              <a:t>(</a:t>
            </a:r>
            <a:r>
              <a:rPr lang="en-US" sz="4000">
                <a:latin typeface="Optima" pitchFamily="-72" charset="0"/>
                <a:hlinkClick r:id="rId3"/>
              </a:rPr>
              <a:t>www.ptc.com</a:t>
            </a:r>
            <a:r>
              <a:rPr lang="en-US" sz="4000">
                <a:latin typeface="Optima" pitchFamily="-72" charset="0"/>
              </a:rPr>
              <a:t>)</a:t>
            </a:r>
            <a:endParaRPr lang="en-US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CTEC copyright /Creative Commons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A8A3F7-7761-4AB1-9DF8-EA4F14059099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2253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Optima" pitchFamily="-72" charset="0"/>
              </a:rPr>
              <a:t>An overview of PTC</a:t>
            </a:r>
            <a:endParaRPr lang="en-US"/>
          </a:p>
        </p:txBody>
      </p:sp>
      <p:sp>
        <p:nvSpPr>
          <p:cNvPr id="22532" name="Content Placeholder 2"/>
          <p:cNvSpPr>
            <a:spLocks noGrp="1"/>
          </p:cNvSpPr>
          <p:nvPr>
            <p:ph idx="4294967295"/>
          </p:nvPr>
        </p:nvSpPr>
        <p:spPr>
          <a:xfrm>
            <a:off x="685800" y="2535238"/>
            <a:ext cx="7772400" cy="3560762"/>
          </a:xfrm>
        </p:spPr>
        <p:txBody>
          <a:bodyPr/>
          <a:lstStyle/>
          <a:p>
            <a:pPr eaLnBrk="1" hangingPunct="1">
              <a:buFont typeface="Wingdings" pitchFamily="-72" charset="2"/>
              <a:buNone/>
            </a:pPr>
            <a:r>
              <a:rPr lang="en-US"/>
              <a:t>   </a:t>
            </a:r>
            <a:r>
              <a:rPr lang="en-US" sz="3600" b="1">
                <a:latin typeface="Optima" pitchFamily="-72" charset="0"/>
              </a:rPr>
              <a:t>Billion $ worldwide publicly traded company producing software that designs everything from NASA rockets to Audi automobiles to John Deere tractors</a:t>
            </a:r>
            <a:endParaRPr lang="en-US" sz="3600"/>
          </a:p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CTEC copyright /Creative Commons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77B5B8-1AD4-4C17-A77B-F727B818CF02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536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Optima" pitchFamily="-72" charset="0"/>
              </a:rPr>
              <a:t>Topics for today</a:t>
            </a:r>
            <a:endParaRPr lang="en-US"/>
          </a:p>
        </p:txBody>
      </p:sp>
      <p:sp>
        <p:nvSpPr>
          <p:cNvPr id="15364" name="Content Placeholder 2"/>
          <p:cNvSpPr>
            <a:spLocks noGrp="1"/>
          </p:cNvSpPr>
          <p:nvPr>
            <p:ph idx="4294967295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700" b="1">
                <a:latin typeface="Optima" pitchFamily="-72" charset="0"/>
              </a:rPr>
              <a:t>GTEC – a brief overview </a:t>
            </a:r>
          </a:p>
          <a:p>
            <a:pPr eaLnBrk="1" hangingPunct="1">
              <a:lnSpc>
                <a:spcPct val="90000"/>
              </a:lnSpc>
            </a:pPr>
            <a:r>
              <a:rPr lang="en-US" sz="2700" b="1">
                <a:latin typeface="Optima" pitchFamily="-72" charset="0"/>
              </a:rPr>
              <a:t>GTEC Global Virtual STEM Classroom concept &amp; background</a:t>
            </a:r>
          </a:p>
          <a:p>
            <a:pPr eaLnBrk="1" hangingPunct="1">
              <a:lnSpc>
                <a:spcPct val="90000"/>
              </a:lnSpc>
            </a:pPr>
            <a:r>
              <a:rPr lang="en-US" sz="2700" b="1">
                <a:latin typeface="Optima" pitchFamily="-72" charset="0"/>
              </a:rPr>
              <a:t>Pilot Program: Year One 2010-2011</a:t>
            </a:r>
          </a:p>
          <a:p>
            <a:pPr eaLnBrk="1" hangingPunct="1">
              <a:lnSpc>
                <a:spcPct val="90000"/>
              </a:lnSpc>
            </a:pPr>
            <a:r>
              <a:rPr lang="en-US" sz="2700" b="1">
                <a:latin typeface="Optima" pitchFamily="-72" charset="0"/>
              </a:rPr>
              <a:t>Pilot Program: Year Two 2011-2012</a:t>
            </a:r>
          </a:p>
          <a:p>
            <a:pPr eaLnBrk="1" hangingPunct="1">
              <a:lnSpc>
                <a:spcPct val="90000"/>
              </a:lnSpc>
            </a:pPr>
            <a:r>
              <a:rPr lang="en-US" sz="2700" b="1">
                <a:latin typeface="Optima" pitchFamily="-72" charset="0"/>
              </a:rPr>
              <a:t>Parametric Technology Corporation – GTEC partner</a:t>
            </a:r>
          </a:p>
          <a:p>
            <a:pPr eaLnBrk="1" hangingPunct="1">
              <a:lnSpc>
                <a:spcPct val="90000"/>
              </a:lnSpc>
            </a:pPr>
            <a:r>
              <a:rPr lang="en-US" sz="2700" b="1">
                <a:latin typeface="Optima" pitchFamily="-72" charset="0"/>
              </a:rPr>
              <a:t>21</a:t>
            </a:r>
            <a:r>
              <a:rPr lang="en-US" sz="2700" b="1" baseline="30000">
                <a:latin typeface="Optima" pitchFamily="-72" charset="0"/>
              </a:rPr>
              <a:t>st</a:t>
            </a:r>
            <a:r>
              <a:rPr lang="en-US" sz="2700" b="1">
                <a:latin typeface="Optima" pitchFamily="-72" charset="0"/>
              </a:rPr>
              <a:t> Century Skills &amp; Building a partnership with STEM corporations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700" b="1">
                <a:latin typeface="Optima" pitchFamily="-72" charset="0"/>
              </a:rPr>
              <a:t>Next steps &amp; how your school can participate</a:t>
            </a:r>
            <a:endParaRPr lang="en-US" sz="27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CTEC copyright /Creative Commons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D7068F-1BC4-4A6E-A767-ADD8FC46AC92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2355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200">
                <a:latin typeface="Optima" pitchFamily="-72" charset="0"/>
              </a:rPr>
              <a:t>Educational component of PTC &amp; </a:t>
            </a:r>
            <a:br>
              <a:rPr lang="en-US" sz="3200">
                <a:latin typeface="Optima" pitchFamily="-72" charset="0"/>
              </a:rPr>
            </a:br>
            <a:r>
              <a:rPr lang="en-US" sz="3200">
                <a:latin typeface="Optima" pitchFamily="-72" charset="0"/>
              </a:rPr>
              <a:t>need for engineers</a:t>
            </a:r>
            <a:endParaRPr lang="en-US" sz="3200"/>
          </a:p>
        </p:txBody>
      </p:sp>
      <p:sp>
        <p:nvSpPr>
          <p:cNvPr id="23556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Font typeface="Wingdings" pitchFamily="-72" charset="2"/>
              <a:buNone/>
            </a:pPr>
            <a:r>
              <a:rPr lang="en-US" sz="2800" b="1">
                <a:latin typeface="Optima" pitchFamily="-72" charset="0"/>
              </a:rPr>
              <a:t>Vacuum of engineers:</a:t>
            </a:r>
          </a:p>
          <a:p>
            <a:pPr eaLnBrk="1" hangingPunct="1">
              <a:buFont typeface="Wingdings" pitchFamily="-72" charset="2"/>
              <a:buNone/>
            </a:pPr>
            <a:r>
              <a:rPr lang="en-US" sz="2800" b="1">
                <a:latin typeface="Optima" pitchFamily="-72" charset="0"/>
              </a:rPr>
              <a:t>			•an aging workforce</a:t>
            </a:r>
          </a:p>
          <a:p>
            <a:pPr eaLnBrk="1" hangingPunct="1">
              <a:buFont typeface="Wingdings" pitchFamily="-72" charset="2"/>
              <a:buNone/>
            </a:pPr>
            <a:r>
              <a:rPr lang="en-US" sz="2800" b="1">
                <a:latin typeface="Optima" pitchFamily="-72" charset="0"/>
              </a:rPr>
              <a:t> 			•most engineering jobs with US 			government, particularly those 			focusing on national defense, 			require U.S.citizenship</a:t>
            </a:r>
          </a:p>
          <a:p>
            <a:pPr eaLnBrk="1" hangingPunct="1">
              <a:buFont typeface="Wingdings" pitchFamily="-72" charset="2"/>
              <a:buNone/>
            </a:pPr>
            <a:r>
              <a:rPr lang="en-US" sz="2800" b="1">
                <a:latin typeface="Optima" pitchFamily="-72" charset="0"/>
              </a:rPr>
              <a:t>U.S. not producing enough new engineers for 		positions available</a:t>
            </a:r>
            <a:endParaRPr lang="en-US" sz="2800">
              <a:latin typeface="Optima" pitchFamily="-72" charset="0"/>
            </a:endParaRPr>
          </a:p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CTEC copyright /Creative Commons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B3D47-85F2-4C40-AD66-061C8B861E4A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2457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200"/>
              <a:t/>
            </a:r>
            <a:br>
              <a:rPr lang="en-US" sz="3200"/>
            </a:br>
            <a:r>
              <a:rPr lang="en-US" sz="3200">
                <a:latin typeface="Optima" pitchFamily="-72" charset="0"/>
              </a:rPr>
              <a:t>Educational component of PTC &amp; </a:t>
            </a:r>
            <a:br>
              <a:rPr lang="en-US" sz="3200">
                <a:latin typeface="Optima" pitchFamily="-72" charset="0"/>
              </a:rPr>
            </a:br>
            <a:r>
              <a:rPr lang="en-US" sz="3200">
                <a:latin typeface="Optima" pitchFamily="-72" charset="0"/>
              </a:rPr>
              <a:t>need for engineers.2</a:t>
            </a:r>
            <a:r>
              <a:rPr lang="en-US" sz="3200"/>
              <a:t> </a:t>
            </a:r>
            <a:r>
              <a:rPr lang="en-US" sz="4000"/>
              <a:t/>
            </a:r>
            <a:br>
              <a:rPr lang="en-US" sz="4000"/>
            </a:br>
            <a:endParaRPr lang="en-US" sz="4000"/>
          </a:p>
        </p:txBody>
      </p:sp>
      <p:sp>
        <p:nvSpPr>
          <p:cNvPr id="24580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z="2800" b="1">
                <a:latin typeface="Optima" pitchFamily="-72" charset="0"/>
              </a:rPr>
              <a:t>PTC sells its software to:</a:t>
            </a:r>
          </a:p>
          <a:p>
            <a:pPr eaLnBrk="1" hangingPunct="1">
              <a:buFont typeface="Wingdings" pitchFamily="-72" charset="2"/>
              <a:buNone/>
            </a:pPr>
            <a:r>
              <a:rPr lang="en-US" sz="2800" b="1">
                <a:latin typeface="Optima" pitchFamily="-72" charset="0"/>
              </a:rPr>
              <a:t>		•colleges &amp; universities</a:t>
            </a:r>
          </a:p>
          <a:p>
            <a:pPr eaLnBrk="1" hangingPunct="1">
              <a:buFont typeface="Wingdings" pitchFamily="-72" charset="2"/>
              <a:buNone/>
            </a:pPr>
            <a:r>
              <a:rPr lang="en-US" sz="2800" b="1">
                <a:latin typeface="Optima" pitchFamily="-72" charset="0"/>
              </a:rPr>
              <a:t>		•high &amp; middle schools</a:t>
            </a:r>
          </a:p>
          <a:p>
            <a:pPr eaLnBrk="1" hangingPunct="1">
              <a:buFont typeface="Wingdings" pitchFamily="-72" charset="2"/>
              <a:buNone/>
            </a:pPr>
            <a:r>
              <a:rPr lang="en-US" sz="2800" b="1">
                <a:latin typeface="Optima" pitchFamily="-72" charset="0"/>
              </a:rPr>
              <a:t>		•design software is free to those schools</a:t>
            </a:r>
          </a:p>
          <a:p>
            <a:pPr eaLnBrk="1" hangingPunct="1">
              <a:buFont typeface="Wingdings" pitchFamily="-72" charset="2"/>
              <a:buNone/>
            </a:pPr>
            <a:r>
              <a:rPr lang="en-US" sz="2800" b="1">
                <a:latin typeface="Optima" pitchFamily="-72" charset="0"/>
              </a:rPr>
              <a:t>         •all licensing is free in perpetuity </a:t>
            </a:r>
          </a:p>
          <a:p>
            <a:pPr eaLnBrk="1" hangingPunct="1">
              <a:buFont typeface="Wingdings" pitchFamily="-72" charset="2"/>
              <a:buNone/>
            </a:pPr>
            <a:r>
              <a:rPr lang="en-US" sz="2800" b="1">
                <a:latin typeface="Optima" pitchFamily="-72" charset="0"/>
              </a:rPr>
              <a:t>         • students encouraged to place software 		 on their home computers</a:t>
            </a:r>
          </a:p>
          <a:p>
            <a:pPr eaLnBrk="1" hangingPunct="1">
              <a:buFont typeface="Wingdings" pitchFamily="-72" charset="2"/>
              <a:buNone/>
            </a:pPr>
            <a:r>
              <a:rPr lang="en-US" sz="2800" b="1">
                <a:latin typeface="Optima" pitchFamily="-72" charset="0"/>
              </a:rPr>
              <a:t>	     •free online training for teachers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CTEC copyright /Creative Commons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5CCC71-F31F-4799-9C2B-F9532828E070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2560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Optima" pitchFamily="-72" charset="0"/>
              </a:rPr>
              <a:t>What PTC software offers students</a:t>
            </a:r>
            <a:r>
              <a:rPr lang="en-US" sz="4000"/>
              <a:t> </a:t>
            </a:r>
          </a:p>
        </p:txBody>
      </p:sp>
      <p:sp>
        <p:nvSpPr>
          <p:cNvPr id="25604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-72" charset="2"/>
              <a:buNone/>
            </a:pPr>
            <a:r>
              <a:rPr lang="en-US" sz="2800"/>
              <a:t>   </a:t>
            </a:r>
            <a:r>
              <a:rPr lang="en-US" sz="2800" b="1" i="1">
                <a:latin typeface="Optima" pitchFamily="-72" charset="0"/>
              </a:rPr>
              <a:t>Based on classroom observations &amp; in pilot, working with PTC's software in schools:</a:t>
            </a:r>
          </a:p>
          <a:p>
            <a:pPr eaLnBrk="1" hangingPunct="1">
              <a:lnSpc>
                <a:spcPct val="80000"/>
              </a:lnSpc>
              <a:buFont typeface="Wingdings" pitchFamily="-72" charset="2"/>
              <a:buNone/>
            </a:pPr>
            <a:endParaRPr lang="en-US" sz="2800" b="1">
              <a:latin typeface="Optima" pitchFamily="-72" charset="0"/>
            </a:endParaRPr>
          </a:p>
          <a:p>
            <a:pPr eaLnBrk="1" hangingPunct="1">
              <a:lnSpc>
                <a:spcPct val="80000"/>
              </a:lnSpc>
              <a:buFont typeface="Wingdings" pitchFamily="-72" charset="2"/>
              <a:buNone/>
            </a:pPr>
            <a:r>
              <a:rPr lang="en-US" sz="2800" b="1">
                <a:latin typeface="Optima" pitchFamily="-72" charset="0"/>
              </a:rPr>
              <a:t>	•Students, male &amp; female, as early as 4th grade, easy to learn software </a:t>
            </a:r>
          </a:p>
          <a:p>
            <a:pPr eaLnBrk="1" hangingPunct="1">
              <a:lnSpc>
                <a:spcPct val="80000"/>
              </a:lnSpc>
              <a:buFont typeface="Wingdings" pitchFamily="-72" charset="2"/>
              <a:buNone/>
            </a:pPr>
            <a:endParaRPr lang="en-US" sz="2800" b="1">
              <a:latin typeface="Optima" pitchFamily="-72" charset="0"/>
            </a:endParaRPr>
          </a:p>
          <a:p>
            <a:pPr eaLnBrk="1" hangingPunct="1">
              <a:lnSpc>
                <a:spcPct val="80000"/>
              </a:lnSpc>
              <a:buFont typeface="Wingdings" pitchFamily="-72" charset="2"/>
              <a:buNone/>
            </a:pPr>
            <a:r>
              <a:rPr lang="en-US" sz="2800" b="1">
                <a:latin typeface="Optima" pitchFamily="-72" charset="0"/>
              </a:rPr>
              <a:t>   •The software challenges the gifted student, unlocks potential</a:t>
            </a:r>
            <a:endParaRPr lang="en-US" sz="2800"/>
          </a:p>
          <a:p>
            <a:pPr eaLnBrk="1" hangingPunct="1">
              <a:lnSpc>
                <a:spcPct val="80000"/>
              </a:lnSpc>
              <a:buFont typeface="Wingdings" pitchFamily="-72" charset="2"/>
              <a:buNone/>
            </a:pPr>
            <a:r>
              <a:rPr lang="en-US" sz="2800"/>
              <a:t>			</a:t>
            </a:r>
            <a:r>
              <a:rPr lang="en-US" sz="2800" i="1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CTEC copyright /Creative Commons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8940A-52DF-4E23-92B6-5D6DA49DA3F5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2662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Optima" pitchFamily="-72" charset="0"/>
              </a:rPr>
              <a:t>Upcoming Conference @ PTC</a:t>
            </a:r>
            <a:r>
              <a:rPr lang="en-US"/>
              <a:t> </a:t>
            </a:r>
          </a:p>
        </p:txBody>
      </p:sp>
      <p:sp>
        <p:nvSpPr>
          <p:cNvPr id="26628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z="2800" b="1">
                <a:latin typeface="Optima" pitchFamily="-72" charset="0"/>
              </a:rPr>
              <a:t>Partnerships for Advancing Global Education(PAGE) on April 4, 2012 at PTC world headquarters in Needham.</a:t>
            </a:r>
          </a:p>
          <a:p>
            <a:pPr eaLnBrk="1" hangingPunct="1"/>
            <a:endParaRPr lang="en-US" sz="2800" b="1">
              <a:latin typeface="Optima" pitchFamily="-72" charset="0"/>
            </a:endParaRPr>
          </a:p>
          <a:p>
            <a:pPr eaLnBrk="1" hangingPunct="1"/>
            <a:r>
              <a:rPr lang="en-US" sz="2800" b="1">
                <a:latin typeface="Optima" pitchFamily="-72" charset="0"/>
              </a:rPr>
              <a:t>The topic of the conference:</a:t>
            </a:r>
          </a:p>
          <a:p>
            <a:pPr eaLnBrk="1" hangingPunct="1">
              <a:buFont typeface="Wingdings" pitchFamily="-72" charset="2"/>
              <a:buNone/>
            </a:pPr>
            <a:r>
              <a:rPr lang="en-US" sz="2800" b="1">
                <a:latin typeface="Optima" pitchFamily="-72" charset="0"/>
              </a:rPr>
              <a:t>	Preparing Our Students for 21st Century Competition in the Global Market.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CTEC copyright /Creative Commons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28A712-316B-463D-AEB6-89B414E15A0F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638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en-US" sz="4000">
                <a:latin typeface="Optima" pitchFamily="-72" charset="0"/>
              </a:rPr>
              <a:t>Introductions</a:t>
            </a:r>
            <a:endParaRPr lang="en-US" sz="4000"/>
          </a:p>
        </p:txBody>
      </p:sp>
      <p:sp>
        <p:nvSpPr>
          <p:cNvPr id="16388" name="Content Placeholder 2"/>
          <p:cNvSpPr>
            <a:spLocks noGrp="1"/>
          </p:cNvSpPr>
          <p:nvPr>
            <p:ph idx="4294967295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-72" charset="2"/>
              <a:buNone/>
            </a:pPr>
            <a:r>
              <a:rPr lang="en-US" sz="3000" b="1">
                <a:latin typeface="Optima" pitchFamily="-72" charset="0"/>
              </a:rPr>
              <a:t>GTEC Executive Board:</a:t>
            </a:r>
          </a:p>
          <a:p>
            <a:pPr eaLnBrk="1" hangingPunct="1">
              <a:lnSpc>
                <a:spcPct val="80000"/>
              </a:lnSpc>
            </a:pPr>
            <a:r>
              <a:rPr lang="en-US" sz="2800">
                <a:latin typeface="Optima" pitchFamily="-72" charset="0"/>
              </a:rPr>
              <a:t>Isa Kaftal Zimmerman, Principal, IKZ Advisors, Former Superintendent of Schools</a:t>
            </a:r>
          </a:p>
          <a:p>
            <a:pPr eaLnBrk="1" hangingPunct="1">
              <a:lnSpc>
                <a:spcPct val="80000"/>
              </a:lnSpc>
            </a:pPr>
            <a:endParaRPr lang="en-US" sz="800">
              <a:latin typeface="Optima" pitchFamily="-72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>
                <a:latin typeface="Optima" pitchFamily="-72" charset="0"/>
              </a:rPr>
              <a:t>Annamaria Schrimpf, Director of Educational Technology, Winchester Public Schools</a:t>
            </a:r>
          </a:p>
          <a:p>
            <a:pPr eaLnBrk="1" hangingPunct="1">
              <a:lnSpc>
                <a:spcPct val="80000"/>
              </a:lnSpc>
            </a:pPr>
            <a:endParaRPr lang="en-US" sz="800">
              <a:latin typeface="Optima" pitchFamily="-72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>
                <a:latin typeface="Optima" pitchFamily="-72" charset="0"/>
              </a:rPr>
              <a:t>Larisa K. Schelkin, Executive Director, Founder and Concept Author</a:t>
            </a:r>
          </a:p>
          <a:p>
            <a:pPr eaLnBrk="1" hangingPunct="1">
              <a:lnSpc>
                <a:spcPct val="80000"/>
              </a:lnSpc>
            </a:pPr>
            <a:endParaRPr lang="en-US" sz="1000" b="1">
              <a:latin typeface="Optima" pitchFamily="-72" charset="0"/>
            </a:endParaRPr>
          </a:p>
          <a:p>
            <a:pPr eaLnBrk="1" hangingPunct="1">
              <a:lnSpc>
                <a:spcPct val="80000"/>
              </a:lnSpc>
              <a:buFont typeface="Wingdings" pitchFamily="-72" charset="2"/>
              <a:buNone/>
            </a:pPr>
            <a:r>
              <a:rPr lang="en-US" sz="2800" b="1">
                <a:latin typeface="Optima" pitchFamily="-72" charset="0"/>
              </a:rPr>
              <a:t>GTEC Partner: PTC</a:t>
            </a:r>
          </a:p>
          <a:p>
            <a:pPr eaLnBrk="1" hangingPunct="1">
              <a:lnSpc>
                <a:spcPct val="80000"/>
              </a:lnSpc>
            </a:pPr>
            <a:r>
              <a:rPr lang="en-US" sz="2800">
                <a:latin typeface="Optima" pitchFamily="-72" charset="0"/>
              </a:rPr>
              <a:t>Myron Moss, Dima Orlov, Mark Fischer</a:t>
            </a:r>
          </a:p>
          <a:p>
            <a:pPr eaLnBrk="1" hangingPunct="1">
              <a:lnSpc>
                <a:spcPct val="80000"/>
              </a:lnSpc>
            </a:pPr>
            <a:endParaRPr lang="en-US" sz="3000"/>
          </a:p>
          <a:p>
            <a:pPr eaLnBrk="1" hangingPunct="1">
              <a:lnSpc>
                <a:spcPct val="80000"/>
              </a:lnSpc>
            </a:pPr>
            <a:endParaRPr lang="en-US" sz="3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CTEC copyright /Creative Commons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FA9F98-AEA9-4013-94D1-E8F47B5C8557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741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Optima" pitchFamily="-72" charset="0"/>
              </a:rPr>
              <a:t>GTEC – a brief overview</a:t>
            </a:r>
            <a:endParaRPr lang="en-US"/>
          </a:p>
        </p:txBody>
      </p:sp>
      <p:sp>
        <p:nvSpPr>
          <p:cNvPr id="17412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z="2400">
                <a:latin typeface="Optima" pitchFamily="-72" charset="0"/>
              </a:rPr>
              <a:t>The Global Technology &amp; Engineering Consortium (brings together K-12 &amp; institutions of higher education, business &amp; industry partners to contribute to developing the 21st century global workforce. </a:t>
            </a:r>
          </a:p>
          <a:p>
            <a:pPr eaLnBrk="1" hangingPunct="1"/>
            <a:endParaRPr lang="en-US" sz="2400">
              <a:latin typeface="Optima" pitchFamily="-72" charset="0"/>
            </a:endParaRPr>
          </a:p>
          <a:p>
            <a:pPr eaLnBrk="1" hangingPunct="1"/>
            <a:r>
              <a:rPr lang="en-US" sz="2400">
                <a:latin typeface="Optima" pitchFamily="-72" charset="0"/>
              </a:rPr>
              <a:t>The Consortium will enable next generation workforce to be effective in &amp; with other countries/cultures in solving the problems urgently confronting the world’s populations &amp; working successfully across global cultural differences.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CTEC copyright /Creative Commons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821554-46D3-4641-AB2D-BFBB617BCA2F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8435" name="Title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z="3200">
                <a:latin typeface="Optima" pitchFamily="-72" charset="0"/>
              </a:rPr>
              <a:t>GTEC Global Virtual STEM Classroom concept &amp; components</a:t>
            </a:r>
            <a:endParaRPr lang="en-US" sz="3200"/>
          </a:p>
        </p:txBody>
      </p:sp>
      <p:sp>
        <p:nvSpPr>
          <p:cNvPr id="18436" name="Content Placeholder 2"/>
          <p:cNvSpPr>
            <a:spLocks noGrp="1"/>
          </p:cNvSpPr>
          <p:nvPr>
            <p:ph idx="4294967295"/>
          </p:nvPr>
        </p:nvSpPr>
        <p:spPr>
          <a:xfrm>
            <a:off x="1295400" y="1676400"/>
            <a:ext cx="7467600" cy="45259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-72" charset="2"/>
              <a:buNone/>
            </a:pPr>
            <a:r>
              <a:rPr lang="en-US" b="1" smtClean="0">
                <a:latin typeface="Optima" pitchFamily="-72" charset="0"/>
              </a:rPr>
              <a:t>Concept developed 2007-2010:</a:t>
            </a:r>
          </a:p>
          <a:p>
            <a:pPr>
              <a:lnSpc>
                <a:spcPct val="90000"/>
              </a:lnSpc>
              <a:buFont typeface="Wingdings" pitchFamily="-72" charset="2"/>
              <a:buNone/>
            </a:pPr>
            <a:r>
              <a:rPr lang="en-US" b="1" smtClean="0">
                <a:latin typeface="Optima" pitchFamily="-72" charset="0"/>
              </a:rPr>
              <a:t>		K-12 (US and global)</a:t>
            </a:r>
          </a:p>
          <a:p>
            <a:pPr>
              <a:lnSpc>
                <a:spcPct val="90000"/>
              </a:lnSpc>
              <a:buFont typeface="Wingdings" pitchFamily="-72" charset="2"/>
              <a:buNone/>
            </a:pPr>
            <a:r>
              <a:rPr lang="en-US" b="1" smtClean="0">
                <a:latin typeface="Optima" pitchFamily="-72" charset="0"/>
              </a:rPr>
              <a:t>		Higher ed (US and global)</a:t>
            </a:r>
          </a:p>
          <a:p>
            <a:pPr>
              <a:lnSpc>
                <a:spcPct val="90000"/>
              </a:lnSpc>
              <a:buFont typeface="Wingdings" pitchFamily="-72" charset="2"/>
              <a:buNone/>
            </a:pPr>
            <a:r>
              <a:rPr lang="en-US" b="1" smtClean="0">
                <a:latin typeface="Optima" pitchFamily="-72" charset="0"/>
              </a:rPr>
              <a:t>Partnering with STEM industry/corps (US and global)</a:t>
            </a:r>
          </a:p>
          <a:p>
            <a:pPr>
              <a:lnSpc>
                <a:spcPct val="90000"/>
              </a:lnSpc>
              <a:buFont typeface="Wingdings" pitchFamily="-72" charset="2"/>
              <a:buNone/>
            </a:pPr>
            <a:r>
              <a:rPr lang="en-US" b="1" smtClean="0">
                <a:latin typeface="Optima" pitchFamily="-72" charset="0"/>
              </a:rPr>
              <a:t>GTEC Global Virtual STEM Classroom</a:t>
            </a:r>
          </a:p>
          <a:p>
            <a:pPr>
              <a:lnSpc>
                <a:spcPct val="90000"/>
              </a:lnSpc>
              <a:buFont typeface="Wingdings" pitchFamily="-72" charset="2"/>
              <a:buNone/>
            </a:pPr>
            <a:r>
              <a:rPr lang="en-US" b="1" smtClean="0">
                <a:latin typeface="Optima" pitchFamily="-72" charset="0"/>
              </a:rPr>
              <a:t>Global team-work &amp; intercultural communication</a:t>
            </a:r>
          </a:p>
          <a:p>
            <a:pPr>
              <a:lnSpc>
                <a:spcPct val="90000"/>
              </a:lnSpc>
              <a:buFont typeface="Wingdings" pitchFamily="-72" charset="2"/>
              <a:buNone/>
            </a:pPr>
            <a:r>
              <a:rPr lang="en-US" b="1" smtClean="0">
                <a:latin typeface="Optima" pitchFamily="-72" charset="0"/>
              </a:rPr>
              <a:t>Project-based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CTEC copyright /Creative Commons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A2C5A9-C057-4669-9901-05198EECCAD9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9459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/>
            <a:r>
              <a:rPr lang="en-US" sz="3200">
                <a:latin typeface="Optima" pitchFamily="-72" charset="0"/>
              </a:rPr>
              <a:t>Pilot First Year 2010-2011</a:t>
            </a:r>
            <a:endParaRPr lang="en-US" sz="3200"/>
          </a:p>
        </p:txBody>
      </p:sp>
      <p:sp>
        <p:nvSpPr>
          <p:cNvPr id="19460" name="Content Placeholder 2"/>
          <p:cNvSpPr>
            <a:spLocks noGrp="1"/>
          </p:cNvSpPr>
          <p:nvPr>
            <p:ph idx="4294967295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eaLnBrk="1" hangingPunct="1"/>
            <a:r>
              <a:rPr lang="en-US" sz="2800" b="1">
                <a:latin typeface="Optima" pitchFamily="-72" charset="0"/>
              </a:rPr>
              <a:t>Presented at MassCUE/M.A.S.S. last year</a:t>
            </a:r>
          </a:p>
          <a:p>
            <a:pPr eaLnBrk="1" hangingPunct="1"/>
            <a:r>
              <a:rPr lang="en-US" sz="2800" b="1">
                <a:latin typeface="Optima" pitchFamily="-72" charset="0"/>
              </a:rPr>
              <a:t>First year pilot program participants:</a:t>
            </a:r>
          </a:p>
          <a:p>
            <a:pPr eaLnBrk="1" hangingPunct="1">
              <a:buFontTx/>
              <a:buNone/>
            </a:pPr>
            <a:r>
              <a:rPr lang="en-US" sz="2800" b="1">
                <a:latin typeface="Optima" pitchFamily="-72" charset="0"/>
              </a:rPr>
              <a:t>    Spirit of Knowledge Public Charter School (Worcester, MA)</a:t>
            </a:r>
          </a:p>
          <a:p>
            <a:pPr eaLnBrk="1" hangingPunct="1">
              <a:buFontTx/>
              <a:buNone/>
            </a:pPr>
            <a:r>
              <a:rPr lang="en-US" sz="2800" b="1">
                <a:latin typeface="Optima" pitchFamily="-72" charset="0"/>
              </a:rPr>
              <a:t>    PTC (in US and UK); </a:t>
            </a:r>
          </a:p>
          <a:p>
            <a:pPr eaLnBrk="1" hangingPunct="1">
              <a:buFontTx/>
              <a:buNone/>
            </a:pPr>
            <a:r>
              <a:rPr lang="en-US" sz="2800" b="1">
                <a:latin typeface="Optima" pitchFamily="-72" charset="0"/>
              </a:rPr>
              <a:t>    Haywood College of Engineering (HS in UK)</a:t>
            </a:r>
          </a:p>
          <a:p>
            <a:pPr eaLnBrk="1" hangingPunct="1">
              <a:buFontTx/>
              <a:buNone/>
            </a:pPr>
            <a:r>
              <a:rPr lang="en-US" sz="2800" b="1">
                <a:latin typeface="Optima" pitchFamily="-72" charset="0"/>
              </a:rPr>
              <a:t>    Keele University/Staffordshire University (UK)</a:t>
            </a:r>
          </a:p>
          <a:p>
            <a:pPr eaLnBrk="1" hangingPunct="1">
              <a:buFontTx/>
              <a:buNone/>
            </a:pPr>
            <a:r>
              <a:rPr lang="en-US" sz="2800" b="1">
                <a:latin typeface="Optima" pitchFamily="-72" charset="0"/>
              </a:rPr>
              <a:t>    Olin College of Engineering</a:t>
            </a:r>
          </a:p>
          <a:p>
            <a:pPr eaLnBrk="1" hangingPunct="1">
              <a:buFontTx/>
              <a:buNone/>
            </a:pPr>
            <a:r>
              <a:rPr lang="en-US" sz="2800" b="1">
                <a:latin typeface="Optima" pitchFamily="-72" charset="0"/>
              </a:rPr>
              <a:t>    Worcester Polytechnic Institute</a:t>
            </a:r>
          </a:p>
          <a:p>
            <a:pPr eaLnBrk="1" hangingPunct="1">
              <a:buFontTx/>
              <a:buNone/>
            </a:pPr>
            <a:r>
              <a:rPr lang="en-US" sz="2800" b="1">
                <a:latin typeface="Optima" pitchFamily="-72" charset="0"/>
              </a:rPr>
              <a:t>	 Newburyport High School</a:t>
            </a:r>
            <a:endParaRPr lang="en-US" sz="2800"/>
          </a:p>
          <a:p>
            <a:pPr eaLnBrk="1" hangingPunct="1">
              <a:buFontTx/>
              <a:buChar char="-"/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CTEC copyright /Creative Commons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1620B0-1EF2-4EC1-8702-D0542A11AC24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20483" name="Title 1"/>
          <p:cNvSpPr>
            <a:spLocks noGrp="1"/>
          </p:cNvSpPr>
          <p:nvPr>
            <p:ph type="title" idx="4294967295"/>
          </p:nvPr>
        </p:nvSpPr>
        <p:spPr>
          <a:xfrm>
            <a:off x="685800" y="304800"/>
            <a:ext cx="7772400" cy="1447800"/>
          </a:xfrm>
        </p:spPr>
        <p:txBody>
          <a:bodyPr/>
          <a:lstStyle/>
          <a:p>
            <a:pPr eaLnBrk="1" hangingPunct="1"/>
            <a:r>
              <a:rPr lang="en-US">
                <a:latin typeface="Optima" pitchFamily="-72" charset="0"/>
              </a:rPr>
              <a:t>Pilot Year Two 2011-2012</a:t>
            </a:r>
            <a:endParaRPr lang="en-US"/>
          </a:p>
        </p:txBody>
      </p:sp>
      <p:sp>
        <p:nvSpPr>
          <p:cNvPr id="20484" name="Content Placeholder 2"/>
          <p:cNvSpPr>
            <a:spLocks noGrp="1"/>
          </p:cNvSpPr>
          <p:nvPr>
            <p:ph idx="4294967295"/>
          </p:nvPr>
        </p:nvSpPr>
        <p:spPr>
          <a:xfrm>
            <a:off x="1143000" y="1371600"/>
            <a:ext cx="77724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700" b="1">
                <a:latin typeface="Optima" pitchFamily="-72" charset="0"/>
              </a:rPr>
              <a:t>Dennis Yarmouth High School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b="1">
                <a:latin typeface="Optima" pitchFamily="-72" charset="0"/>
              </a:rPr>
              <a:t>Spirit of Knowledge Charter School 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b="1">
                <a:latin typeface="Optima" pitchFamily="-72" charset="0"/>
              </a:rPr>
              <a:t>Worcester Technical School (tentatively – TBC)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b="1">
                <a:latin typeface="Optima" pitchFamily="-72" charset="0"/>
              </a:rPr>
              <a:t>Becker College/MA Digital Institute 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b="1">
                <a:latin typeface="Optima" pitchFamily="-72" charset="0"/>
              </a:rPr>
              <a:t>WPI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b="1">
                <a:latin typeface="Optima" pitchFamily="-72" charset="0"/>
              </a:rPr>
              <a:t>CISCO Foundation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b="1">
                <a:latin typeface="Optima" pitchFamily="-72" charset="0"/>
              </a:rPr>
              <a:t>A Computer gaming design company (TBD – FYI: 75 companies in MA)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b="1">
                <a:latin typeface="Optima" pitchFamily="-72" charset="0"/>
              </a:rPr>
              <a:t>A wind-turbine manufacturing co &amp; MA Clean Energy Center (tentatively - TBC)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b="1">
                <a:latin typeface="Optima" pitchFamily="-72" charset="0"/>
              </a:rPr>
              <a:t>PTC (tentatively - TBC)</a:t>
            </a:r>
            <a:endParaRPr lang="en-US" sz="2700"/>
          </a:p>
          <a:p>
            <a:pPr eaLnBrk="1" hangingPunct="1">
              <a:lnSpc>
                <a:spcPct val="80000"/>
              </a:lnSpc>
            </a:pPr>
            <a:endParaRPr lang="en-US" sz="2700"/>
          </a:p>
          <a:p>
            <a:pPr eaLnBrk="1" hangingPunct="1">
              <a:lnSpc>
                <a:spcPct val="80000"/>
              </a:lnSpc>
            </a:pPr>
            <a:endParaRPr lang="en-US" sz="27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CTEC copyright /Creative Commons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ED3127-0560-40FC-BBA9-FE04FC704AFB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27651" name="Title 1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8458200" cy="1143000"/>
          </a:xfrm>
        </p:spPr>
        <p:txBody>
          <a:bodyPr/>
          <a:lstStyle/>
          <a:p>
            <a:pPr eaLnBrk="1" hangingPunct="1"/>
            <a:r>
              <a:rPr lang="en-US" sz="3200">
                <a:latin typeface="Optima" pitchFamily="-72" charset="0"/>
              </a:rPr>
              <a:t>21</a:t>
            </a:r>
            <a:r>
              <a:rPr lang="en-US" sz="3200" baseline="30000">
                <a:latin typeface="Optima" pitchFamily="-72" charset="0"/>
              </a:rPr>
              <a:t>st</a:t>
            </a:r>
            <a:r>
              <a:rPr lang="en-US" sz="3200">
                <a:latin typeface="Optima" pitchFamily="-72" charset="0"/>
              </a:rPr>
              <a:t> Century Skills: Building partnerships with STEM corporations</a:t>
            </a:r>
            <a:endParaRPr lang="en-US" sz="3200"/>
          </a:p>
        </p:txBody>
      </p:sp>
      <p:sp>
        <p:nvSpPr>
          <p:cNvPr id="27652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Font typeface="Wingdings" pitchFamily="-72" charset="2"/>
              <a:buNone/>
            </a:pPr>
            <a:r>
              <a:rPr lang="en-US" sz="2800" b="1">
                <a:latin typeface="Optima" pitchFamily="-72" charset="0"/>
              </a:rPr>
              <a:t>21</a:t>
            </a:r>
            <a:r>
              <a:rPr lang="en-US" sz="2800" b="1" baseline="30000">
                <a:latin typeface="Optima" pitchFamily="-72" charset="0"/>
              </a:rPr>
              <a:t>st</a:t>
            </a:r>
            <a:r>
              <a:rPr lang="en-US" sz="2800" b="1">
                <a:latin typeface="Optima" pitchFamily="-72" charset="0"/>
              </a:rPr>
              <a:t> Century Skills: </a:t>
            </a:r>
          </a:p>
          <a:p>
            <a:pPr eaLnBrk="1" hangingPunct="1"/>
            <a:r>
              <a:rPr lang="en-US" sz="2800" b="1">
                <a:latin typeface="Optima" pitchFamily="-72" charset="0"/>
              </a:rPr>
              <a:t>Creativity, Learning &amp; Innovation Skills; </a:t>
            </a:r>
          </a:p>
          <a:p>
            <a:pPr eaLnBrk="1" hangingPunct="1"/>
            <a:r>
              <a:rPr lang="en-US" sz="2800" b="1">
                <a:latin typeface="Optima" pitchFamily="-72" charset="0"/>
              </a:rPr>
              <a:t>Critical thinking &amp; Problem Solving; Communication &amp; Collaboration; </a:t>
            </a:r>
          </a:p>
          <a:p>
            <a:pPr eaLnBrk="1" hangingPunct="1"/>
            <a:r>
              <a:rPr lang="en-US" sz="2800" b="1">
                <a:latin typeface="Optima" pitchFamily="-72" charset="0"/>
              </a:rPr>
              <a:t>Life &amp; Career Skills; </a:t>
            </a:r>
          </a:p>
          <a:p>
            <a:pPr eaLnBrk="1" hangingPunct="1"/>
            <a:r>
              <a:rPr lang="en-US" sz="2800" b="1">
                <a:latin typeface="Optima" pitchFamily="-72" charset="0"/>
              </a:rPr>
              <a:t>Information Literacy; Media Literacy; ICT Literacy; </a:t>
            </a:r>
          </a:p>
          <a:p>
            <a:pPr eaLnBrk="1" hangingPunct="1"/>
            <a:r>
              <a:rPr lang="en-US" sz="2800" b="1">
                <a:latin typeface="Optima" pitchFamily="-72" charset="0"/>
              </a:rPr>
              <a:t>Ethics &amp; Empathy</a:t>
            </a:r>
            <a:endParaRPr lang="en-US" sz="2400" b="1">
              <a:latin typeface="Optima" pitchFamily="-72" charset="0"/>
            </a:endParaRPr>
          </a:p>
          <a:p>
            <a:pPr eaLnBrk="1" hangingPunct="1"/>
            <a:endParaRPr lang="en-US" sz="2400" b="1">
              <a:latin typeface="Optima" pitchFamily="-72" charset="0"/>
            </a:endParaRPr>
          </a:p>
          <a:p>
            <a:pPr eaLnBrk="1" hangingPunct="1"/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CTEC copyright /Creative Commons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C08CDC-3180-4833-B13E-98106765D8B9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2867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Optima" pitchFamily="-72" charset="0"/>
              </a:rPr>
              <a:t>Next steps</a:t>
            </a:r>
            <a:endParaRPr lang="en-US" sz="4000"/>
          </a:p>
        </p:txBody>
      </p:sp>
      <p:sp>
        <p:nvSpPr>
          <p:cNvPr id="28676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Optima" pitchFamily="-72" charset="0"/>
              </a:rPr>
              <a:t>Successfully implementing the second pilot</a:t>
            </a:r>
          </a:p>
          <a:p>
            <a:pPr eaLnBrk="1" hangingPunct="1"/>
            <a:r>
              <a:rPr lang="en-US" b="1">
                <a:latin typeface="Optima" pitchFamily="-72" charset="0"/>
              </a:rPr>
              <a:t>Results presented via Global Virtual STEM Conference in late June 2012</a:t>
            </a:r>
          </a:p>
          <a:p>
            <a:pPr eaLnBrk="1" hangingPunct="1"/>
            <a:r>
              <a:rPr lang="en-US" b="1">
                <a:latin typeface="Optima" pitchFamily="-72" charset="0"/>
              </a:rPr>
              <a:t>Professional development workshops will be held at Olin College</a:t>
            </a:r>
            <a:r>
              <a:rPr lang="en-US">
                <a:latin typeface="Optima" pitchFamily="-72" charset="0"/>
              </a:rPr>
              <a:t> </a:t>
            </a:r>
          </a:p>
          <a:p>
            <a:pPr eaLnBrk="1" hangingPunct="1"/>
            <a:endParaRPr lang="en-US">
              <a:latin typeface="Optima" pitchFamily="-7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here">
  <a:themeElements>
    <a:clrScheme name="Spher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66"/>
      </a:accent1>
      <a:accent2>
        <a:srgbClr val="004080"/>
      </a:accent2>
      <a:accent3>
        <a:srgbClr val="FFFFFF"/>
      </a:accent3>
      <a:accent4>
        <a:srgbClr val="000000"/>
      </a:accent4>
      <a:accent5>
        <a:srgbClr val="FFFFB8"/>
      </a:accent5>
      <a:accent6>
        <a:srgbClr val="003973"/>
      </a:accent6>
      <a:hlink>
        <a:srgbClr val="008040"/>
      </a:hlink>
      <a:folHlink>
        <a:srgbClr val="800000"/>
      </a:folHlink>
    </a:clrScheme>
    <a:fontScheme name="Sphere">
      <a:majorFont>
        <a:latin typeface="Trebuchet MS"/>
        <a:ea typeface="ＭＳ Ｐゴシック"/>
        <a:cs typeface="ＭＳ Ｐゴシック"/>
      </a:majorFont>
      <a:minorFont>
        <a:latin typeface="Trebuchet MS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72" charset="0"/>
            <a:ea typeface="ＭＳ Ｐゴシック" pitchFamily="-72" charset="-128"/>
            <a:cs typeface="ＭＳ Ｐゴシック" pitchFamily="-7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72" charset="0"/>
            <a:ea typeface="ＭＳ Ｐゴシック" pitchFamily="-72" charset="-128"/>
            <a:cs typeface="ＭＳ Ｐゴシック" pitchFamily="-72" charset="-128"/>
          </a:defRPr>
        </a:defPPr>
      </a:lstStyle>
    </a:lnDef>
  </a:objectDefaults>
  <a:extraClrSchemeLst>
    <a:extraClrScheme>
      <a:clrScheme name="Sphe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her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66"/>
        </a:accent1>
        <a:accent2>
          <a:srgbClr val="004080"/>
        </a:accent2>
        <a:accent3>
          <a:srgbClr val="FFFFFF"/>
        </a:accent3>
        <a:accent4>
          <a:srgbClr val="000000"/>
        </a:accent4>
        <a:accent5>
          <a:srgbClr val="FFFFB8"/>
        </a:accent5>
        <a:accent6>
          <a:srgbClr val="003973"/>
        </a:accent6>
        <a:hlink>
          <a:srgbClr val="00804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2004:Templates:Presentations:Designs:Sphere</Template>
  <TotalTime>418</TotalTime>
  <Words>1099</Words>
  <Application>Microsoft Office PowerPoint</Application>
  <PresentationFormat>On-screen Show (4:3)</PresentationFormat>
  <Paragraphs>232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ＭＳ Ｐゴシック</vt:lpstr>
      <vt:lpstr>Trebuchet MS</vt:lpstr>
      <vt:lpstr>Wingdings</vt:lpstr>
      <vt:lpstr>Calibri</vt:lpstr>
      <vt:lpstr>Optima</vt:lpstr>
      <vt:lpstr>Arial Narrow</vt:lpstr>
      <vt:lpstr>Sphere</vt:lpstr>
      <vt:lpstr>The Global Technology and Engineering Consortium (GTEC  Partnering with STEM Corporations</vt:lpstr>
      <vt:lpstr>Topics for today</vt:lpstr>
      <vt:lpstr>Introductions</vt:lpstr>
      <vt:lpstr>GTEC – a brief overview</vt:lpstr>
      <vt:lpstr>GTEC Global Virtual STEM Classroom concept &amp; components</vt:lpstr>
      <vt:lpstr>Pilot First Year 2010-2011</vt:lpstr>
      <vt:lpstr>Pilot Year Two 2011-2012</vt:lpstr>
      <vt:lpstr>21st Century Skills: Building partnerships with STEM corporations</vt:lpstr>
      <vt:lpstr>Next steps</vt:lpstr>
      <vt:lpstr>How your school can participate</vt:lpstr>
      <vt:lpstr>Our contact information:</vt:lpstr>
      <vt:lpstr>Who is PTC: The Product Development Company</vt:lpstr>
      <vt:lpstr>Unmatched Expertise in Multiple Vertical Markets</vt:lpstr>
      <vt:lpstr>Engineer of the Future Program</vt:lpstr>
      <vt:lpstr>Culture of Community and Philanthropy </vt:lpstr>
      <vt:lpstr>PowerPoint Presentation</vt:lpstr>
      <vt:lpstr>PowerPoint Presentation</vt:lpstr>
      <vt:lpstr>GTEC STEM Corporation partner:  </vt:lpstr>
      <vt:lpstr>An overview of PTC</vt:lpstr>
      <vt:lpstr>Educational component of PTC &amp;  need for engineers</vt:lpstr>
      <vt:lpstr> Educational component of PTC &amp;  need for engineers.2  </vt:lpstr>
      <vt:lpstr>What PTC software offers students </vt:lpstr>
      <vt:lpstr>Upcoming Conference @ PTC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Global Technology and Engineering Consortium (GTEC)</dc:title>
  <dc:creator>Larisa</dc:creator>
  <cp:lastModifiedBy>Isa Zimmerman</cp:lastModifiedBy>
  <cp:revision>34</cp:revision>
  <cp:lastPrinted>2011-10-25T11:53:11Z</cp:lastPrinted>
  <dcterms:created xsi:type="dcterms:W3CDTF">2011-10-17T09:38:24Z</dcterms:created>
  <dcterms:modified xsi:type="dcterms:W3CDTF">2011-10-25T21:34:12Z</dcterms:modified>
</cp:coreProperties>
</file>