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4" r:id="rId3"/>
    <p:sldMasterId id="2147483682" r:id="rId4"/>
    <p:sldMasterId id="2147483690" r:id="rId5"/>
    <p:sldMasterId id="2147483698" r:id="rId6"/>
  </p:sldMasterIdLst>
  <p:notesMasterIdLst>
    <p:notesMasterId r:id="rId25"/>
  </p:notesMasterIdLst>
  <p:handoutMasterIdLst>
    <p:handoutMasterId r:id="rId26"/>
  </p:handoutMasterIdLst>
  <p:sldIdLst>
    <p:sldId id="541" r:id="rId7"/>
    <p:sldId id="530" r:id="rId8"/>
    <p:sldId id="574" r:id="rId9"/>
    <p:sldId id="575" r:id="rId10"/>
    <p:sldId id="576" r:id="rId11"/>
    <p:sldId id="531" r:id="rId12"/>
    <p:sldId id="577" r:id="rId13"/>
    <p:sldId id="578" r:id="rId14"/>
    <p:sldId id="585" r:id="rId15"/>
    <p:sldId id="571" r:id="rId16"/>
    <p:sldId id="586" r:id="rId17"/>
    <p:sldId id="579" r:id="rId18"/>
    <p:sldId id="581" r:id="rId19"/>
    <p:sldId id="580" r:id="rId20"/>
    <p:sldId id="584" r:id="rId21"/>
    <p:sldId id="582" r:id="rId22"/>
    <p:sldId id="583" r:id="rId23"/>
    <p:sldId id="537" r:id="rId24"/>
  </p:sldIdLst>
  <p:sldSz cx="9144000" cy="6858000" type="screen4x3"/>
  <p:notesSz cx="7010400" cy="12039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ne, Mark (ANF)" initials="FM" lastIdx="8" clrIdx="0"/>
  <p:cmAuthor id="1" name="Sanchez, Natalie (ANF)" initials="SN(" lastIdx="0" clrIdx="1"/>
  <p:cmAuthor id="2" name="O'Malley, Helen (ANF)" initials="OH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D85B"/>
    <a:srgbClr val="988334"/>
    <a:srgbClr val="C8B05C"/>
    <a:srgbClr val="BCBC95"/>
    <a:srgbClr val="EAEAEA"/>
    <a:srgbClr val="D3D3D3"/>
    <a:srgbClr val="DDDDDD"/>
    <a:srgbClr val="C0C0C0"/>
    <a:srgbClr val="A8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5" autoAdjust="0"/>
    <p:restoredTop sz="91849" autoAdjust="0"/>
  </p:normalViewPr>
  <p:slideViewPr>
    <p:cSldViewPr snapToGrid="0">
      <p:cViewPr varScale="1">
        <p:scale>
          <a:sx n="78" d="100"/>
          <a:sy n="78" d="100"/>
        </p:scale>
        <p:origin x="7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0"/>
    </p:cViewPr>
  </p:sorterViewPr>
  <p:notesViewPr>
    <p:cSldViewPr snapToGrid="0">
      <p:cViewPr varScale="1">
        <p:scale>
          <a:sx n="87" d="100"/>
          <a:sy n="87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5" cy="602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0"/>
            <a:ext cx="3038475" cy="602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C91CD-EC66-4A18-8356-1EE436EAD520}" type="datetimeFigureOut">
              <a:rPr lang="en-US" smtClean="0"/>
              <a:pPr/>
              <a:t>9/25/18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11435153"/>
            <a:ext cx="3038475" cy="6023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11435153"/>
            <a:ext cx="3038475" cy="6023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7DF2E-02ED-4A4C-8E06-6129E718A6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63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60198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3"/>
            <a:ext cx="3037840" cy="60198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DB8D75-8256-4DE6-960E-3CB80FF15074}" type="datetimeFigureOut">
              <a:rPr lang="en-US" smtClean="0"/>
              <a:pPr/>
              <a:t>9/25/18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5300" y="903288"/>
            <a:ext cx="6019800" cy="4514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5718810"/>
            <a:ext cx="5608320" cy="541782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35531"/>
            <a:ext cx="3037840" cy="60198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11435531"/>
            <a:ext cx="3037840" cy="60198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3A0E2F-76B9-417E-B0DC-AF868851F6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9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9/25/18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76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25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76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848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245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61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17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05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84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27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772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93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84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00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78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507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565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A0E2F-76B9-417E-B0DC-AF868851F63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316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400">
                <a:latin typeface="Book Antiqua" pitchFamily="18" charset="0"/>
                <a:cs typeface="Book Antiqu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844566"/>
            <a:ext cx="8077200" cy="4556234"/>
          </a:xfrm>
          <a:ln w="6350" cmpd="sng"/>
        </p:spPr>
        <p:txBody>
          <a:bodyPr/>
          <a:lstStyle>
            <a:lvl1pPr>
              <a:buClrTx/>
              <a:buSzPct val="100000"/>
              <a:defRPr sz="2000">
                <a:solidFill>
                  <a:schemeClr val="tx1"/>
                </a:solidFill>
                <a:latin typeface="Book Antiqua" pitchFamily="18" charset="0"/>
              </a:defRPr>
            </a:lvl1pPr>
            <a:lvl2pPr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Book Antiqua" pitchFamily="18" charset="0"/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38032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530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047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/>
              <a:t>CONFIDENTIAL DRAFT FOR POLICY DEVELOPMENT PURPOSES ONLY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75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3486300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3709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206051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622540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9724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353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/>
              <a:t>CONFIDENTIAL DRAFT FOR POLICY DEVELOPMENT PURPOSES ONLY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4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125811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8253778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892563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690514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643251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4639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58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/>
              <a:t>CONFIDENTIAL DRAFT FOR POLICY DEVELOPMENT PURPOSES ONLY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11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336143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269880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91937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1084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063129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8728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268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/>
              <a:t>CONFIDENTIAL DRAFT FOR POLICY DEVELOPMENT PURPOSES ONLY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997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3963582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085735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155760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571282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6744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68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437011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/>
              <a:t>CONFIDENTIAL DRAFT FOR POLICY DEVELOPMENT PURPOSES ONLY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25B1E92-C86F-4366-A76D-C560614973E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7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/>
              <a:t>CONFIDENTIAL DRAFT FOR POLICY DEVELOPMENT PURPOSES ONLY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5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939158"/>
            <a:ext cx="80772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998863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770" y="109538"/>
            <a:ext cx="5549030" cy="762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902712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386" y="109538"/>
            <a:ext cx="4837482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43783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1925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0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7.xml"/><Relationship Id="rId10" Type="http://schemas.openxmlformats.org/officeDocument/2006/relationships/tags" Target="../tags/tag6.xml"/><Relationship Id="rId4" Type="http://schemas.openxmlformats.org/officeDocument/2006/relationships/slideLayout" Target="../slideLayouts/slideLayout16.xml"/><Relationship Id="rId9" Type="http://schemas.openxmlformats.org/officeDocument/2006/relationships/tags" Target="../tags/tag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4.xml"/><Relationship Id="rId10" Type="http://schemas.openxmlformats.org/officeDocument/2006/relationships/tags" Target="../tags/tag8.xml"/><Relationship Id="rId4" Type="http://schemas.openxmlformats.org/officeDocument/2006/relationships/slideLayout" Target="../slideLayouts/slideLayout23.xml"/><Relationship Id="rId9" Type="http://schemas.openxmlformats.org/officeDocument/2006/relationships/tags" Target="../tags/tag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1.xml"/><Relationship Id="rId10" Type="http://schemas.openxmlformats.org/officeDocument/2006/relationships/tags" Target="../tags/tag10.xml"/><Relationship Id="rId4" Type="http://schemas.openxmlformats.org/officeDocument/2006/relationships/slideLayout" Target="../slideLayouts/slideLayout30.xml"/><Relationship Id="rId9" Type="http://schemas.openxmlformats.org/officeDocument/2006/relationships/tags" Target="../tags/tag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8.xml"/><Relationship Id="rId10" Type="http://schemas.openxmlformats.org/officeDocument/2006/relationships/tags" Target="../tags/tag12.xml"/><Relationship Id="rId4" Type="http://schemas.openxmlformats.org/officeDocument/2006/relationships/slideLayout" Target="../slideLayouts/slideLayout37.xml"/><Relationship Id="rId9" Type="http://schemas.openxmlformats.org/officeDocument/2006/relationships/tags" Target="../tags/tag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blue"/>
          <p:cNvPicPr>
            <a:picLocks noChangeAspect="1" noChangeArrowheads="1"/>
          </p:cNvPicPr>
          <p:nvPr/>
        </p:nvPicPr>
        <p:blipFill>
          <a:blip r:embed="rId9" cstate="print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best ver2b seal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5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74C11B1E-D27A-4545-9113-CFB59631C2EA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</p:spTree>
    <p:extLst>
      <p:ext uri="{BB962C8B-B14F-4D97-AF65-F5344CB8AC3E}">
        <p14:creationId xmlns:p14="http://schemas.microsoft.com/office/powerpoint/2010/main" val="183858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06" r:id="rId5"/>
  </p:sldLayoutIdLst>
  <p:transition/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 cstate="print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3"/>
            <a:r>
              <a:rPr lang="en-US" altLang="en-US" dirty="0"/>
              <a:t>Third </a:t>
            </a:r>
            <a:r>
              <a:rPr lang="en-US" altLang="en-US" dirty="0" err="1"/>
              <a:t>leve</a:t>
            </a:r>
            <a:endParaRPr lang="en-US" altLang="en-US" dirty="0"/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6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ransition/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 cstate="print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2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ransition/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 cstate="print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1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ransition/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 cstate="print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3"/>
            <a:r>
              <a:rPr lang="en-US" altLang="en-US" dirty="0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9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ransition/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 cstate="print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4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ransition/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hyperlink" Target="http://www.massstemweek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0" y="0"/>
            <a:ext cx="9144000" cy="3352800"/>
          </a:xfrm>
          <a:prstGeom prst="rect">
            <a:avLst/>
          </a:prstGeom>
          <a:solidFill>
            <a:srgbClr val="00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white">
          <a:xfrm>
            <a:off x="152400" y="838200"/>
            <a:ext cx="6629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</a:rPr>
              <a:t>Commonwealth of Massachusetts</a:t>
            </a:r>
            <a:br>
              <a:rPr lang="en-US" sz="2800" b="1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Calibri" pitchFamily="34" charset="0"/>
              </a:rPr>
              <a:t>STEM Advisory Council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762000"/>
            <a:ext cx="148748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2250" y="3896534"/>
            <a:ext cx="8737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dirty="0">
                <a:solidFill>
                  <a:srgbClr val="003366"/>
                </a:solidFill>
                <a:latin typeface="Calibri" pitchFamily="34" charset="0"/>
              </a:rPr>
              <a:t>Moving the STEM Agenda Forward</a:t>
            </a:r>
          </a:p>
        </p:txBody>
      </p:sp>
      <p:sp>
        <p:nvSpPr>
          <p:cNvPr id="2" name="Rectangle 1"/>
          <p:cNvSpPr/>
          <p:nvPr/>
        </p:nvSpPr>
        <p:spPr bwMode="gray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dirty="0"/>
              <a:t>CONFIDENTIAL DRAFT FOR POLICY DEVELOPMENT PURPOSES ONLY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8957" y="4821229"/>
            <a:ext cx="5683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Calibri" pitchFamily="34" charset="0"/>
              </a:rPr>
              <a:t>STEM Advisory Council </a:t>
            </a:r>
          </a:p>
          <a:p>
            <a:pPr algn="r"/>
            <a:r>
              <a:rPr lang="en-US" sz="2400" b="1">
                <a:latin typeface="Calibri" pitchFamily="34" charset="0"/>
              </a:rPr>
              <a:t>Full Council Meeting</a:t>
            </a:r>
            <a:endParaRPr lang="en-US" sz="2400" b="1" dirty="0">
              <a:latin typeface="Calibri" pitchFamily="34" charset="0"/>
            </a:endParaRPr>
          </a:p>
          <a:p>
            <a:pPr algn="r"/>
            <a:r>
              <a:rPr lang="en-US" sz="2400">
                <a:latin typeface="Calibri" pitchFamily="34" charset="0"/>
              </a:rPr>
              <a:t>September 26</a:t>
            </a:r>
            <a:r>
              <a:rPr lang="en-US" sz="2400" baseline="30000">
                <a:latin typeface="Calibri" pitchFamily="34" charset="0"/>
              </a:rPr>
              <a:t>th</a:t>
            </a:r>
            <a:r>
              <a:rPr lang="en-US" sz="2400">
                <a:latin typeface="Calibri" pitchFamily="34" charset="0"/>
              </a:rPr>
              <a:t>, </a:t>
            </a:r>
            <a:r>
              <a:rPr lang="en-US" sz="2400" dirty="0">
                <a:latin typeface="Calibri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387017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9000" y="0"/>
            <a:ext cx="5664200" cy="762000"/>
          </a:xfrm>
        </p:spPr>
        <p:txBody>
          <a:bodyPr/>
          <a:lstStyle/>
          <a:p>
            <a:r>
              <a:rPr lang="en-US"/>
              <a:t>STEM Advisory Council Priorities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958790"/>
            <a:ext cx="9144000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 Welcome	                  Agenda Overview	            </a:t>
            </a:r>
            <a:r>
              <a:rPr lang="en-US" sz="1400" b="1" dirty="0">
                <a:solidFill>
                  <a:srgbClr val="FFC000"/>
                </a:solidFill>
                <a:latin typeface="Calibri" pitchFamily="34" charset="0"/>
              </a:rPr>
              <a:t>Updates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   	         Goals &amp; Priorities	                    Wrap Up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21740" y="1463357"/>
            <a:ext cx="5226423" cy="506292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700">
                <a:latin typeface="Calibri" panose="020F0502020204030204" pitchFamily="34" charset="0"/>
                <a:cs typeface="Calibri" panose="020F0502020204030204" pitchFamily="34" charset="0"/>
              </a:rPr>
              <a:t>In order to highlight the connection of strong STEM education to a talented and skilled workforce, Governor Baker and Lt. Governor Polito, in collaboration with the STEM Advisory Council, are planning a statewide “STEM Week” from </a:t>
            </a:r>
            <a:r>
              <a:rPr lang="en-US" sz="17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October 22-26, 2018.</a:t>
            </a:r>
          </a:p>
          <a:p>
            <a:r>
              <a:rPr lang="en-US" sz="17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n-US" sz="1700">
                <a:latin typeface="Calibri" panose="020F0502020204030204" pitchFamily="34" charset="0"/>
                <a:cs typeface="Calibri" panose="020F0502020204030204" pitchFamily="34" charset="0"/>
              </a:rPr>
              <a:t>During STEM Week, schools will be able to highlight specific week-long STEM curriculum (i.e., i2 Learning), special classes on particular days or showcase efforts already underway (i.e., Project Lead The Way courses). STEM Week activities will encompass Pre-K – grade 12 learning, with a particular emphasis on middle and high school STEM courses.</a:t>
            </a:r>
          </a:p>
          <a:p>
            <a:r>
              <a:rPr lang="en-US" sz="17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n-US" sz="1700">
                <a:latin typeface="Calibri" panose="020F0502020204030204" pitchFamily="34" charset="0"/>
                <a:cs typeface="Calibri" panose="020F0502020204030204" pitchFamily="34" charset="0"/>
              </a:rPr>
              <a:t>Additionally, during STEM week, at least one member of the Administration or STEM Council Executive Committee will visit classrooms and/or school-related STEM activities (e.g., STEM@Work internships, job shadows, etc.) each day.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4" y="2572871"/>
            <a:ext cx="2662518" cy="266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8876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9000" y="0"/>
            <a:ext cx="5664200" cy="762000"/>
          </a:xfrm>
        </p:spPr>
        <p:txBody>
          <a:bodyPr/>
          <a:lstStyle/>
          <a:p>
            <a:r>
              <a:rPr lang="en-US"/>
              <a:t>STEM Advisory Council Priorities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958790"/>
            <a:ext cx="9144000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 Welcome	                  Agenda Overview	            </a:t>
            </a:r>
            <a:r>
              <a:rPr lang="en-US" sz="1400" b="1" dirty="0">
                <a:solidFill>
                  <a:srgbClr val="FFC000"/>
                </a:solidFill>
                <a:latin typeface="Calibri" pitchFamily="34" charset="0"/>
              </a:rPr>
              <a:t>Updates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   	         Goals &amp; Priorities	                    Wrap Up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65470" y="2457580"/>
            <a:ext cx="5226423" cy="14465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STEM Council Member Report Out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4" y="2572871"/>
            <a:ext cx="2662518" cy="2662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5469" y="4044807"/>
            <a:ext cx="5226423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600" i="1">
                <a:latin typeface="Calibri" panose="020F0502020204030204" pitchFamily="34" charset="0"/>
                <a:cs typeface="Calibri" panose="020F0502020204030204" pitchFamily="34" charset="0"/>
              </a:rPr>
              <a:t>STEM Council members who’ve been involved in the planning or execution of a STEM Week event, we’d love to hear your updates!</a:t>
            </a:r>
          </a:p>
        </p:txBody>
      </p:sp>
    </p:spTree>
    <p:extLst>
      <p:ext uri="{BB962C8B-B14F-4D97-AF65-F5344CB8AC3E}">
        <p14:creationId xmlns:p14="http://schemas.microsoft.com/office/powerpoint/2010/main" val="85517960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9000" y="0"/>
            <a:ext cx="5664200" cy="762000"/>
          </a:xfrm>
        </p:spPr>
        <p:txBody>
          <a:bodyPr/>
          <a:lstStyle/>
          <a:p>
            <a:r>
              <a:rPr lang="en-US"/>
              <a:t>STEM Week</a:t>
            </a:r>
            <a:endParaRPr lang="en-US" dirty="0"/>
          </a:p>
        </p:txBody>
      </p:sp>
      <p:sp>
        <p:nvSpPr>
          <p:cNvPr id="11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85165" y="2091541"/>
            <a:ext cx="8973670" cy="41127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None/>
            </a:pPr>
            <a:r>
              <a:rPr lang="en-US" sz="1700"/>
              <a:t>More than 250</a:t>
            </a:r>
            <a:r>
              <a:rPr lang="en-US" sz="1700" b="0"/>
              <a:t> STEM Week events currently planned/on the radar of the Regional STEM Networks</a:t>
            </a:r>
            <a:endParaRPr lang="en-US" sz="1700" b="0" u="sng" dirty="0">
              <a:solidFill>
                <a:schemeClr val="tx1"/>
              </a:solidFill>
            </a:endParaRPr>
          </a:p>
        </p:txBody>
      </p:sp>
      <p:sp>
        <p:nvSpPr>
          <p:cNvPr id="14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0" y="1406901"/>
            <a:ext cx="9144000" cy="569768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None/>
            </a:pPr>
            <a:r>
              <a:rPr lang="en-US" sz="2800">
                <a:solidFill>
                  <a:srgbClr val="FFC000"/>
                </a:solidFill>
              </a:rPr>
              <a:t>Events Planning</a:t>
            </a:r>
            <a:endParaRPr lang="en-US" sz="2800" b="0" i="1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958790"/>
            <a:ext cx="9144000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 Welcome	                  Agenda Overview	</a:t>
            </a: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            Vision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         </a:t>
            </a:r>
            <a:r>
              <a:rPr lang="en-US" sz="1400" b="1">
                <a:solidFill>
                  <a:srgbClr val="FFC000"/>
                </a:solidFill>
                <a:latin typeface="Calibri" pitchFamily="34" charset="0"/>
              </a:rPr>
              <a:t>Get Involved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	                    Wrap 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749" y="2617691"/>
            <a:ext cx="3975309" cy="38164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b="1" u="sng">
                <a:latin typeface="Calibri" panose="020F0502020204030204" pitchFamily="34" charset="0"/>
                <a:cs typeface="Calibri" panose="020F0502020204030204" pitchFamily="34" charset="0"/>
              </a:rPr>
              <a:t>Berkshire</a:t>
            </a:r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0"/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Interactive/Engineering Expo with General Dynamics at MCLA</a:t>
            </a:r>
          </a:p>
          <a:p>
            <a:pPr lvl="0"/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Lecture for Educators on Science Teaching Pedagogy at MCLA</a:t>
            </a:r>
          </a:p>
          <a:p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n-US" sz="1100" b="1" u="sng">
                <a:latin typeface="Calibri" panose="020F0502020204030204" pitchFamily="34" charset="0"/>
                <a:cs typeface="Calibri" panose="020F0502020204030204" pitchFamily="34" charset="0"/>
              </a:rPr>
              <a:t>Cape Cod</a:t>
            </a:r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/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Blue Economy Film and Discussion with CEO of McLane Labs at Barnstable High School</a:t>
            </a:r>
          </a:p>
          <a:p>
            <a:pPr lvl="0"/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Tour of regional STEM employers for educators (Bourne, Woods Hole, Falmouth)</a:t>
            </a:r>
          </a:p>
          <a:p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n-US" sz="1100" b="1" u="sng">
                <a:latin typeface="Calibri" panose="020F0502020204030204" pitchFamily="34" charset="0"/>
                <a:cs typeface="Calibri" panose="020F0502020204030204" pitchFamily="34" charset="0"/>
              </a:rPr>
              <a:t>Central MA</a:t>
            </a:r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/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STEM Career Expo for Families (Fitchburg/Leominster Boys and Girls Club and Worcester Boys and Girls Club)</a:t>
            </a:r>
          </a:p>
          <a:p>
            <a:pPr lvl="0"/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Blackstone Valley STEM Career Expo and Hands-On Demonstrations for Middle School Students (Cummings School of Veterinary Medicine) </a:t>
            </a:r>
          </a:p>
          <a:p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n-US" sz="1100" b="1" u="sng">
                <a:latin typeface="Calibri" panose="020F0502020204030204" pitchFamily="34" charset="0"/>
                <a:cs typeface="Calibri" panose="020F0502020204030204" pitchFamily="34" charset="0"/>
              </a:rPr>
              <a:t>Boston</a:t>
            </a:r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/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Design Challenge for students from 3 BPS High Schools (IDEO, Cambridge)</a:t>
            </a:r>
          </a:p>
          <a:p>
            <a:pPr lvl="0"/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i2 Learning in 30 BPS Schools</a:t>
            </a:r>
          </a:p>
          <a:p>
            <a:pPr marL="0" indent="0">
              <a:buFont typeface="Wingdings" pitchFamily="2" charset="2"/>
              <a:buNone/>
            </a:pPr>
            <a:endParaRPr lang="en-US" sz="11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6471" y="2617691"/>
            <a:ext cx="4249270" cy="39857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b="1" u="sng">
                <a:latin typeface="Calibri" panose="020F0502020204030204" pitchFamily="34" charset="0"/>
                <a:cs typeface="Calibri" panose="020F0502020204030204" pitchFamily="34" charset="0"/>
              </a:rPr>
              <a:t>MetroNorth</a:t>
            </a:r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0"/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Science from Scientists Hands-On Lessons (Revere and Malden)</a:t>
            </a:r>
          </a:p>
          <a:p>
            <a:pPr lvl="0"/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Project Lead The Way Expo/Demonostration for Middle School students with High School students (Watertown)</a:t>
            </a:r>
          </a:p>
          <a:p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n-US" sz="1100" b="1" u="sng">
                <a:latin typeface="Calibri" panose="020F0502020204030204" pitchFamily="34" charset="0"/>
                <a:cs typeface="Calibri" panose="020F0502020204030204" pitchFamily="34" charset="0"/>
              </a:rPr>
              <a:t>MetroWest</a:t>
            </a:r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/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Moon Landing in Context with Congressman Kennedy (Framingham State University)</a:t>
            </a:r>
          </a:p>
          <a:p>
            <a:pPr lvl="0"/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Space Mission Simulation in collaboration with U.S. Army Natick Research, Development &amp; Engineering Center (Framingham State University)</a:t>
            </a:r>
          </a:p>
          <a:p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n-US" sz="1100" b="1" u="sng">
                <a:latin typeface="Calibri" panose="020F0502020204030204" pitchFamily="34" charset="0"/>
                <a:cs typeface="Calibri" panose="020F0502020204030204" pitchFamily="34" charset="0"/>
              </a:rPr>
              <a:t>Northeast</a:t>
            </a:r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/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Makerspace design challenge for middle schools students (Wakefield)</a:t>
            </a:r>
          </a:p>
          <a:p>
            <a:pPr lvl="0"/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Robotics and Digital Learning Demonstrations with Amazon Robotics (North Reading)</a:t>
            </a:r>
          </a:p>
          <a:p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n-US" sz="1100" b="1" u="sng">
                <a:latin typeface="Calibri" panose="020F0502020204030204" pitchFamily="34" charset="0"/>
                <a:cs typeface="Calibri" panose="020F0502020204030204" pitchFamily="34" charset="0"/>
              </a:rPr>
              <a:t>Southeast</a:t>
            </a:r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0"/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Early Childhood program to focus on building a plan with candy (Bristol-Plymouth)</a:t>
            </a:r>
          </a:p>
          <a:p>
            <a:pPr lvl="0"/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Cranberry Bog Classroom Designed by Middle School Students (Wareham)</a:t>
            </a:r>
          </a:p>
          <a:p>
            <a:pPr marL="0" indent="0">
              <a:buFont typeface="Wingdings" pitchFamily="2" charset="2"/>
              <a:buNone/>
            </a:pPr>
            <a:endParaRPr lang="en-US" sz="11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37188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9000" y="0"/>
            <a:ext cx="5664200" cy="762000"/>
          </a:xfrm>
        </p:spPr>
        <p:txBody>
          <a:bodyPr/>
          <a:lstStyle/>
          <a:p>
            <a:r>
              <a:rPr lang="en-US"/>
              <a:t>STEM Week</a:t>
            </a:r>
            <a:endParaRPr lang="en-US" dirty="0"/>
          </a:p>
        </p:txBody>
      </p:sp>
      <p:sp>
        <p:nvSpPr>
          <p:cNvPr id="11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911279" y="2020204"/>
            <a:ext cx="2324980" cy="41127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None/>
            </a:pPr>
            <a:r>
              <a:rPr lang="en-US" sz="2000" b="0" u="sng">
                <a:solidFill>
                  <a:schemeClr val="tx1"/>
                </a:solidFill>
              </a:rPr>
              <a:t>STEM Week Flyer</a:t>
            </a:r>
            <a:endParaRPr lang="en-US" sz="2000" b="0" u="sng" dirty="0">
              <a:solidFill>
                <a:schemeClr val="tx1"/>
              </a:solidFill>
            </a:endParaRPr>
          </a:p>
        </p:txBody>
      </p:sp>
      <p:sp>
        <p:nvSpPr>
          <p:cNvPr id="14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0" y="1406901"/>
            <a:ext cx="9144000" cy="569768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None/>
            </a:pPr>
            <a:r>
              <a:rPr lang="en-US" sz="2800">
                <a:solidFill>
                  <a:srgbClr val="FFC000"/>
                </a:solidFill>
              </a:rPr>
              <a:t>Communications and Outreach</a:t>
            </a:r>
            <a:endParaRPr lang="en-US" sz="2800" b="0" i="1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958790"/>
            <a:ext cx="9144000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 Welcome	                  Agenda Overview	</a:t>
            </a: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            Vision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         </a:t>
            </a:r>
            <a:r>
              <a:rPr lang="en-US" sz="1400" b="1">
                <a:solidFill>
                  <a:srgbClr val="FFC000"/>
                </a:solidFill>
                <a:latin typeface="Calibri" pitchFamily="34" charset="0"/>
              </a:rPr>
              <a:t>Get Involved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	                    Wrap 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2" y="2380211"/>
            <a:ext cx="3489280" cy="4348262"/>
          </a:xfrm>
          <a:prstGeom prst="rect">
            <a:avLst/>
          </a:prstGeom>
        </p:spPr>
      </p:pic>
      <p:sp>
        <p:nvSpPr>
          <p:cNvPr id="17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5343552" y="2020204"/>
            <a:ext cx="2871825" cy="41127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None/>
            </a:pPr>
            <a:r>
              <a:rPr lang="en-US" sz="2000" b="0" u="sng">
                <a:solidFill>
                  <a:schemeClr val="tx1"/>
                </a:solidFill>
              </a:rPr>
              <a:t>Outreach</a:t>
            </a:r>
          </a:p>
        </p:txBody>
      </p:sp>
      <p:sp>
        <p:nvSpPr>
          <p:cNvPr id="18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428565" y="4150658"/>
            <a:ext cx="4701802" cy="2577813"/>
          </a:xfrm>
          <a:prstGeom prst="rect">
            <a:avLst/>
          </a:prstGeom>
          <a:solidFill>
            <a:srgbClr val="023467"/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None/>
            </a:pPr>
            <a:r>
              <a:rPr lang="en-US" sz="2000" b="0" u="sng">
                <a:solidFill>
                  <a:schemeClr val="bg1"/>
                </a:solidFill>
              </a:rPr>
              <a:t>STEM Week Website: 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None/>
            </a:pPr>
            <a:r>
              <a:rPr lang="en-US" sz="1700" b="0" i="1">
                <a:solidFill>
                  <a:schemeClr val="bg1"/>
                </a:solidFill>
                <a:hlinkClick r:id="rId4"/>
              </a:rPr>
              <a:t>www.Massstemweek.org</a:t>
            </a:r>
            <a:r>
              <a:rPr lang="en-US" sz="1700" b="0" i="1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None/>
            </a:pPr>
            <a:endParaRPr lang="en-US" sz="500" i="1" u="sng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None/>
            </a:pPr>
            <a:r>
              <a:rPr lang="en-US" sz="2000" b="0" u="sng">
                <a:solidFill>
                  <a:schemeClr val="bg1"/>
                </a:solidFill>
              </a:rPr>
              <a:t>Kick-Off Event and Proclamation Signing:</a:t>
            </a:r>
          </a:p>
          <a:p>
            <a:pPr marL="644525" lvl="2" indent="-28575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FontTx/>
              <a:buChar char="-"/>
            </a:pPr>
            <a:r>
              <a:rPr lang="en-US" i="1">
                <a:solidFill>
                  <a:schemeClr val="bg1"/>
                </a:solidFill>
                <a:latin typeface="Calibri" panose="020F0502020204030204" pitchFamily="34" charset="0"/>
              </a:rPr>
              <a:t>Monday, October 22</a:t>
            </a:r>
            <a:r>
              <a:rPr lang="en-US" i="1" baseline="30000">
                <a:solidFill>
                  <a:schemeClr val="bg1"/>
                </a:solidFill>
                <a:latin typeface="Calibri" panose="020F0502020204030204" pitchFamily="34" charset="0"/>
              </a:rPr>
              <a:t>nd</a:t>
            </a:r>
            <a:r>
              <a:rPr lang="en-US" i="1">
                <a:solidFill>
                  <a:schemeClr val="bg1"/>
                </a:solidFill>
                <a:latin typeface="Calibri" panose="020F0502020204030204" pitchFamily="34" charset="0"/>
              </a:rPr>
              <a:t> at 11am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None/>
            </a:pPr>
            <a:endParaRPr lang="en-US" sz="1000" b="0" u="sng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None/>
            </a:pPr>
            <a:r>
              <a:rPr lang="en-US" sz="2000" b="0" u="sng">
                <a:solidFill>
                  <a:schemeClr val="bg1"/>
                </a:solidFill>
              </a:rPr>
              <a:t>Promotional Videos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564" y="2380210"/>
            <a:ext cx="4701803" cy="170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1005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25" y="1698764"/>
            <a:ext cx="6982163" cy="507855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9000" y="0"/>
            <a:ext cx="5664200" cy="762000"/>
          </a:xfrm>
        </p:spPr>
        <p:txBody>
          <a:bodyPr/>
          <a:lstStyle/>
          <a:p>
            <a:r>
              <a:rPr lang="en-US"/>
              <a:t>STEM Week</a:t>
            </a:r>
            <a:endParaRPr lang="en-US" dirty="0"/>
          </a:p>
        </p:txBody>
      </p:sp>
      <p:sp>
        <p:nvSpPr>
          <p:cNvPr id="14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0" y="1406901"/>
            <a:ext cx="9144000" cy="569768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None/>
            </a:pPr>
            <a:r>
              <a:rPr lang="en-US" sz="2800">
                <a:solidFill>
                  <a:srgbClr val="FFC000"/>
                </a:solidFill>
              </a:rPr>
              <a:t>Events Planning</a:t>
            </a:r>
            <a:endParaRPr lang="en-US" sz="2800" b="0" i="1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958790"/>
            <a:ext cx="9144000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 Welcome	                  Agenda Overview	</a:t>
            </a: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            Vision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         </a:t>
            </a:r>
            <a:r>
              <a:rPr lang="en-US" sz="1400" b="1">
                <a:solidFill>
                  <a:srgbClr val="FFC000"/>
                </a:solidFill>
                <a:latin typeface="Calibri" pitchFamily="34" charset="0"/>
              </a:rPr>
              <a:t>Get Involved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	                    Wrap Up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25505" y="2278368"/>
            <a:ext cx="2303930" cy="3754879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0">
                <a:solidFill>
                  <a:schemeClr val="tx1"/>
                </a:solidFill>
              </a:rPr>
              <a:t>Each region is doing their own local promotion and outreach as well</a:t>
            </a: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0">
                <a:solidFill>
                  <a:schemeClr val="tx1"/>
                </a:solidFill>
              </a:rPr>
              <a:t>Many regions, like in the Berkshires, are creating a schedule of events one-pager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8935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13432"/>
            <a:ext cx="3442447" cy="474456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9000" y="0"/>
            <a:ext cx="5664200" cy="762000"/>
          </a:xfrm>
        </p:spPr>
        <p:txBody>
          <a:bodyPr/>
          <a:lstStyle/>
          <a:p>
            <a:r>
              <a:rPr lang="en-US"/>
              <a:t>STEM Week</a:t>
            </a:r>
            <a:endParaRPr lang="en-US" dirty="0"/>
          </a:p>
        </p:txBody>
      </p:sp>
      <p:sp>
        <p:nvSpPr>
          <p:cNvPr id="14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0" y="1406901"/>
            <a:ext cx="9144000" cy="569768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None/>
            </a:pPr>
            <a:r>
              <a:rPr lang="en-US" sz="2800">
                <a:solidFill>
                  <a:srgbClr val="FFC000"/>
                </a:solidFill>
              </a:rPr>
              <a:t>Events Planning</a:t>
            </a:r>
            <a:endParaRPr lang="en-US" sz="2800" b="0" i="1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958790"/>
            <a:ext cx="9144000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 Welcome	                  Agenda Overview	</a:t>
            </a: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            Vision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         </a:t>
            </a:r>
            <a:r>
              <a:rPr lang="en-US" sz="1400" b="1">
                <a:solidFill>
                  <a:srgbClr val="FFC000"/>
                </a:solidFill>
                <a:latin typeface="Calibri" pitchFamily="34" charset="0"/>
              </a:rPr>
              <a:t>Get Involved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	                    Wrap Up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25505" y="2278368"/>
            <a:ext cx="3980330" cy="4364479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0">
                <a:solidFill>
                  <a:schemeClr val="tx1"/>
                </a:solidFill>
              </a:rPr>
              <a:t>Each region will have a Google Calendar linked to their geographic location. </a:t>
            </a: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0">
                <a:solidFill>
                  <a:schemeClr val="tx1"/>
                </a:solidFill>
              </a:rPr>
              <a:t>Each event will contain a description about the intended audience, grade-level or position focus, date, time, event location, and a short event description </a:t>
            </a: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0">
                <a:solidFill>
                  <a:schemeClr val="tx1"/>
                </a:solidFill>
              </a:rPr>
              <a:t>Grade level is filtered by color (e.g. green events are elementary and middle-focused, pink are early education-focused, etc.) 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1072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6138902"/>
            <a:ext cx="9144000" cy="719098"/>
          </a:xfrm>
          <a:prstGeom prst="rect">
            <a:avLst/>
          </a:prstGeom>
          <a:solidFill>
            <a:srgbClr val="023467"/>
          </a:solidFill>
        </p:spPr>
        <p:txBody>
          <a:bodyPr wrap="square" rtlCol="0">
            <a:spAutoFit/>
          </a:bodyPr>
          <a:lstStyle/>
          <a:p>
            <a:pPr marL="0" indent="0">
              <a:buFont typeface="Wingdings" pitchFamily="2" charset="2"/>
              <a:buNone/>
            </a:pPr>
            <a:endParaRPr lang="en-US" sz="2400" dirty="0">
              <a:solidFill>
                <a:schemeClr val="dk1"/>
              </a:solidFill>
              <a:latin typeface="Book Antiqu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875923"/>
            <a:ext cx="9144000" cy="5262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2400">
                <a:solidFill>
                  <a:schemeClr val="dk1"/>
                </a:solidFill>
                <a:latin typeface="Book Antiqua" pitchFamily="18" charset="0"/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endParaRPr lang="en-US" sz="2400">
              <a:solidFill>
                <a:schemeClr val="dk1"/>
              </a:solidFill>
              <a:latin typeface="Book Antiqua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400">
              <a:solidFill>
                <a:schemeClr val="dk1"/>
              </a:solidFill>
              <a:latin typeface="Book Antiqua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400">
              <a:solidFill>
                <a:schemeClr val="dk1"/>
              </a:solidFill>
              <a:latin typeface="Book Antiqua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400">
              <a:solidFill>
                <a:schemeClr val="dk1"/>
              </a:solidFill>
              <a:latin typeface="Book Antiqua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400">
              <a:solidFill>
                <a:schemeClr val="dk1"/>
              </a:solidFill>
              <a:latin typeface="Book Antiqua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400">
              <a:solidFill>
                <a:schemeClr val="dk1"/>
              </a:solidFill>
              <a:latin typeface="Book Antiqua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400">
              <a:solidFill>
                <a:schemeClr val="dk1"/>
              </a:solidFill>
              <a:latin typeface="Book Antiqua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400">
              <a:solidFill>
                <a:schemeClr val="dk1"/>
              </a:solidFill>
              <a:latin typeface="Book Antiqua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400">
              <a:solidFill>
                <a:schemeClr val="dk1"/>
              </a:solidFill>
              <a:latin typeface="Book Antiqua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400">
              <a:solidFill>
                <a:schemeClr val="dk1"/>
              </a:solidFill>
              <a:latin typeface="Book Antiqua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400">
              <a:solidFill>
                <a:schemeClr val="dk1"/>
              </a:solidFill>
              <a:latin typeface="Book Antiqua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400">
              <a:solidFill>
                <a:schemeClr val="dk1"/>
              </a:solidFill>
              <a:latin typeface="Book Antiqua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400">
              <a:solidFill>
                <a:schemeClr val="dk1"/>
              </a:solidFill>
              <a:latin typeface="Book Antiqu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STEM Week Timeline</a:t>
            </a:r>
          </a:p>
        </p:txBody>
      </p:sp>
      <p:sp>
        <p:nvSpPr>
          <p:cNvPr id="5" name="Flowchart: Data 4"/>
          <p:cNvSpPr/>
          <p:nvPr/>
        </p:nvSpPr>
        <p:spPr bwMode="auto">
          <a:xfrm>
            <a:off x="1068638" y="3326296"/>
            <a:ext cx="972117" cy="308113"/>
          </a:xfrm>
          <a:prstGeom prst="flowChartInputOutput">
            <a:avLst/>
          </a:prstGeom>
          <a:solidFill>
            <a:srgbClr val="FFC00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</a:p>
        </p:txBody>
      </p:sp>
      <p:sp>
        <p:nvSpPr>
          <p:cNvPr id="6" name="Flowchart: Data 5"/>
          <p:cNvSpPr/>
          <p:nvPr/>
        </p:nvSpPr>
        <p:spPr bwMode="auto">
          <a:xfrm>
            <a:off x="2052155" y="3326296"/>
            <a:ext cx="909772" cy="308113"/>
          </a:xfrm>
          <a:prstGeom prst="flowChartInputOutput">
            <a:avLst/>
          </a:prstGeom>
          <a:solidFill>
            <a:srgbClr val="FFD85B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June</a:t>
            </a:r>
          </a:p>
        </p:txBody>
      </p:sp>
      <p:sp>
        <p:nvSpPr>
          <p:cNvPr id="7" name="Flowchart: Data 6"/>
          <p:cNvSpPr/>
          <p:nvPr/>
        </p:nvSpPr>
        <p:spPr bwMode="auto">
          <a:xfrm>
            <a:off x="5116649" y="3312855"/>
            <a:ext cx="1438724" cy="308113"/>
          </a:xfrm>
          <a:prstGeom prst="flowChartInputOutput">
            <a:avLst/>
          </a:prstGeom>
          <a:solidFill>
            <a:srgbClr val="FFC00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September</a:t>
            </a:r>
          </a:p>
        </p:txBody>
      </p:sp>
      <p:sp>
        <p:nvSpPr>
          <p:cNvPr id="8" name="Flowchart: Data 7"/>
          <p:cNvSpPr/>
          <p:nvPr/>
        </p:nvSpPr>
        <p:spPr bwMode="auto">
          <a:xfrm>
            <a:off x="3903952" y="3316165"/>
            <a:ext cx="1201297" cy="308113"/>
          </a:xfrm>
          <a:prstGeom prst="flowChartInputOutput">
            <a:avLst/>
          </a:prstGeom>
          <a:solidFill>
            <a:srgbClr val="FFD85B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August</a:t>
            </a:r>
          </a:p>
        </p:txBody>
      </p:sp>
      <p:sp>
        <p:nvSpPr>
          <p:cNvPr id="9" name="Flowchart: Data 8"/>
          <p:cNvSpPr/>
          <p:nvPr/>
        </p:nvSpPr>
        <p:spPr bwMode="auto">
          <a:xfrm>
            <a:off x="2973327" y="3326296"/>
            <a:ext cx="919225" cy="308113"/>
          </a:xfrm>
          <a:prstGeom prst="flowChartInputOutput">
            <a:avLst/>
          </a:prstGeom>
          <a:solidFill>
            <a:srgbClr val="FFC00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July</a:t>
            </a:r>
          </a:p>
        </p:txBody>
      </p:sp>
      <p:sp>
        <p:nvSpPr>
          <p:cNvPr id="10" name="Flowchart: Data 9"/>
          <p:cNvSpPr/>
          <p:nvPr/>
        </p:nvSpPr>
        <p:spPr bwMode="auto">
          <a:xfrm>
            <a:off x="6566773" y="3319670"/>
            <a:ext cx="1201297" cy="308113"/>
          </a:xfrm>
          <a:prstGeom prst="flowChartInputOutput">
            <a:avLst/>
          </a:prstGeom>
          <a:solidFill>
            <a:srgbClr val="FFD85B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October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D1B59CDD-1222-4462-9487-54C9581D4F27}"/>
              </a:ext>
            </a:extLst>
          </p:cNvPr>
          <p:cNvSpPr txBox="1">
            <a:spLocks/>
          </p:cNvSpPr>
          <p:nvPr/>
        </p:nvSpPr>
        <p:spPr>
          <a:xfrm>
            <a:off x="86555" y="1864205"/>
            <a:ext cx="964102" cy="686837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381000" indent="-3810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15000"/>
              <a:buFont typeface="Calibri" pitchFamily="34" charset="0"/>
              <a:buChar char="•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AutoNum type="alphaUcPeriod"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100" kern="0"/>
              <a:t>Letter to Superintendents about STEM Week</a:t>
            </a:r>
            <a:endParaRPr lang="en-US" sz="1100" kern="0" dirty="0"/>
          </a:p>
        </p:txBody>
      </p:sp>
      <p:grpSp>
        <p:nvGrpSpPr>
          <p:cNvPr id="16" name="Group 15"/>
          <p:cNvGrpSpPr/>
          <p:nvPr/>
        </p:nvGrpSpPr>
        <p:grpSpPr>
          <a:xfrm>
            <a:off x="503012" y="2653747"/>
            <a:ext cx="171960" cy="576470"/>
            <a:chOff x="851770" y="1928191"/>
            <a:chExt cx="171960" cy="576470"/>
          </a:xfrm>
        </p:grpSpPr>
        <p:sp>
          <p:nvSpPr>
            <p:cNvPr id="13" name="Flowchart: Connector 12"/>
            <p:cNvSpPr/>
            <p:nvPr/>
          </p:nvSpPr>
          <p:spPr bwMode="auto">
            <a:xfrm>
              <a:off x="851770" y="1928191"/>
              <a:ext cx="171960" cy="129209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5" name="Straight Connector 14"/>
            <p:cNvCxnSpPr>
              <a:stCxn id="13" idx="4"/>
            </p:cNvCxnSpPr>
            <p:nvPr/>
          </p:nvCxnSpPr>
          <p:spPr bwMode="auto">
            <a:xfrm flipH="1">
              <a:off x="934278" y="2057400"/>
              <a:ext cx="3472" cy="44726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Flowchart: Data 16"/>
          <p:cNvSpPr/>
          <p:nvPr/>
        </p:nvSpPr>
        <p:spPr bwMode="auto">
          <a:xfrm>
            <a:off x="82074" y="3332922"/>
            <a:ext cx="975164" cy="294861"/>
          </a:xfrm>
          <a:prstGeom prst="flowChartInputOutput">
            <a:avLst/>
          </a:prstGeom>
          <a:solidFill>
            <a:srgbClr val="FFD85B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>
                <a:latin typeface="Calibri" panose="020F0502020204030204" pitchFamily="34" charset="0"/>
                <a:cs typeface="Calibri" panose="020F0502020204030204" pitchFamily="34" charset="0"/>
              </a:rPr>
              <a:t>April</a:t>
            </a: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 flipV="1">
            <a:off x="4436964" y="3771648"/>
            <a:ext cx="171960" cy="576470"/>
            <a:chOff x="851770" y="1928191"/>
            <a:chExt cx="171960" cy="576470"/>
          </a:xfrm>
        </p:grpSpPr>
        <p:sp>
          <p:nvSpPr>
            <p:cNvPr id="21" name="Flowchart: Connector 20"/>
            <p:cNvSpPr/>
            <p:nvPr/>
          </p:nvSpPr>
          <p:spPr bwMode="auto">
            <a:xfrm>
              <a:off x="851770" y="1928191"/>
              <a:ext cx="171960" cy="129209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2" name="Straight Connector 21"/>
            <p:cNvCxnSpPr>
              <a:stCxn id="21" idx="4"/>
            </p:cNvCxnSpPr>
            <p:nvPr/>
          </p:nvCxnSpPr>
          <p:spPr bwMode="auto">
            <a:xfrm flipH="1">
              <a:off x="934278" y="2057400"/>
              <a:ext cx="3472" cy="44726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1B59CDD-1222-4462-9487-54C9581D4F27}"/>
              </a:ext>
            </a:extLst>
          </p:cNvPr>
          <p:cNvSpPr txBox="1">
            <a:spLocks/>
          </p:cNvSpPr>
          <p:nvPr/>
        </p:nvSpPr>
        <p:spPr>
          <a:xfrm>
            <a:off x="4046386" y="4429036"/>
            <a:ext cx="964102" cy="121179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381000" indent="-3810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15000"/>
              <a:buFont typeface="Calibri" pitchFamily="34" charset="0"/>
              <a:buChar char="•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AutoNum type="alphaUcPeriod"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100" kern="0"/>
              <a:t>STEM Week Website functional with confirmed events and location details</a:t>
            </a:r>
            <a:endParaRPr lang="en-US" sz="1100" kern="0" dirty="0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D1B59CDD-1222-4462-9487-54C9581D4F27}"/>
              </a:ext>
            </a:extLst>
          </p:cNvPr>
          <p:cNvSpPr txBox="1">
            <a:spLocks/>
          </p:cNvSpPr>
          <p:nvPr/>
        </p:nvSpPr>
        <p:spPr>
          <a:xfrm>
            <a:off x="1953839" y="1864205"/>
            <a:ext cx="964102" cy="686837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381000" indent="-3810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15000"/>
              <a:buFont typeface="Calibri" pitchFamily="34" charset="0"/>
              <a:buChar char="•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AutoNum type="alphaUcPeriod"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100" kern="0"/>
              <a:t>Regional STEM Network Managers Meeting</a:t>
            </a:r>
            <a:endParaRPr lang="en-US" sz="1100" kern="0" dirty="0"/>
          </a:p>
        </p:txBody>
      </p:sp>
      <p:grpSp>
        <p:nvGrpSpPr>
          <p:cNvPr id="25" name="Group 24"/>
          <p:cNvGrpSpPr/>
          <p:nvPr/>
        </p:nvGrpSpPr>
        <p:grpSpPr>
          <a:xfrm>
            <a:off x="2370296" y="2653747"/>
            <a:ext cx="171960" cy="576470"/>
            <a:chOff x="851770" y="1928191"/>
            <a:chExt cx="171960" cy="576470"/>
          </a:xfrm>
        </p:grpSpPr>
        <p:sp>
          <p:nvSpPr>
            <p:cNvPr id="26" name="Flowchart: Connector 25"/>
            <p:cNvSpPr/>
            <p:nvPr/>
          </p:nvSpPr>
          <p:spPr bwMode="auto">
            <a:xfrm>
              <a:off x="851770" y="1928191"/>
              <a:ext cx="171960" cy="129209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7" name="Straight Connector 26"/>
            <p:cNvCxnSpPr>
              <a:stCxn id="26" idx="4"/>
            </p:cNvCxnSpPr>
            <p:nvPr/>
          </p:nvCxnSpPr>
          <p:spPr bwMode="auto">
            <a:xfrm flipH="1">
              <a:off x="934278" y="2057400"/>
              <a:ext cx="3472" cy="44726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D1B59CDD-1222-4462-9487-54C9581D4F27}"/>
              </a:ext>
            </a:extLst>
          </p:cNvPr>
          <p:cNvSpPr txBox="1">
            <a:spLocks/>
          </p:cNvSpPr>
          <p:nvPr/>
        </p:nvSpPr>
        <p:spPr>
          <a:xfrm>
            <a:off x="2053406" y="5169184"/>
            <a:ext cx="964102" cy="686837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381000" indent="-3810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15000"/>
              <a:buFont typeface="Calibri" pitchFamily="34" charset="0"/>
              <a:buChar char="•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AutoNum type="alphaUcPeriod"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100" kern="0"/>
              <a:t>1</a:t>
            </a:r>
            <a:r>
              <a:rPr lang="en-US" sz="1100" kern="0" baseline="30000"/>
              <a:t>st</a:t>
            </a:r>
            <a:r>
              <a:rPr lang="en-US" sz="1100" kern="0"/>
              <a:t> STEM Week Subcommittee Meeting</a:t>
            </a:r>
            <a:endParaRPr lang="en-US" sz="1100" kern="0" dirty="0"/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D1B59CDD-1222-4462-9487-54C9581D4F27}"/>
              </a:ext>
            </a:extLst>
          </p:cNvPr>
          <p:cNvSpPr txBox="1">
            <a:spLocks/>
          </p:cNvSpPr>
          <p:nvPr/>
        </p:nvSpPr>
        <p:spPr>
          <a:xfrm>
            <a:off x="815149" y="1263246"/>
            <a:ext cx="1367420" cy="68070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381000" indent="-3810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15000"/>
              <a:buFont typeface="Calibri" pitchFamily="34" charset="0"/>
              <a:buChar char="•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AutoNum type="alphaUcPeriod"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100" kern="0"/>
              <a:t>STEM Council Executive Committee Meeting</a:t>
            </a:r>
            <a:endParaRPr lang="en-US" sz="1100" kern="0" dirty="0"/>
          </a:p>
        </p:txBody>
      </p:sp>
      <p:grpSp>
        <p:nvGrpSpPr>
          <p:cNvPr id="33" name="Group 32"/>
          <p:cNvGrpSpPr/>
          <p:nvPr/>
        </p:nvGrpSpPr>
        <p:grpSpPr>
          <a:xfrm>
            <a:off x="1425953" y="1860229"/>
            <a:ext cx="171960" cy="1371600"/>
            <a:chOff x="851770" y="1928191"/>
            <a:chExt cx="171960" cy="1592248"/>
          </a:xfrm>
        </p:grpSpPr>
        <p:sp>
          <p:nvSpPr>
            <p:cNvPr id="34" name="Flowchart: Connector 33"/>
            <p:cNvSpPr/>
            <p:nvPr/>
          </p:nvSpPr>
          <p:spPr bwMode="auto">
            <a:xfrm>
              <a:off x="851770" y="1928191"/>
              <a:ext cx="171960" cy="129209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5" name="Straight Connector 34"/>
            <p:cNvCxnSpPr>
              <a:stCxn id="34" idx="4"/>
            </p:cNvCxnSpPr>
            <p:nvPr/>
          </p:nvCxnSpPr>
          <p:spPr bwMode="auto">
            <a:xfrm flipH="1">
              <a:off x="934278" y="2057399"/>
              <a:ext cx="3472" cy="14630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 flipV="1">
            <a:off x="2452949" y="3771648"/>
            <a:ext cx="171960" cy="1371600"/>
            <a:chOff x="851770" y="1928191"/>
            <a:chExt cx="171960" cy="1592248"/>
          </a:xfrm>
        </p:grpSpPr>
        <p:sp>
          <p:nvSpPr>
            <p:cNvPr id="37" name="Flowchart: Connector 36"/>
            <p:cNvSpPr/>
            <p:nvPr/>
          </p:nvSpPr>
          <p:spPr bwMode="auto">
            <a:xfrm>
              <a:off x="851770" y="1928191"/>
              <a:ext cx="171960" cy="129209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8" name="Straight Connector 37"/>
            <p:cNvCxnSpPr>
              <a:stCxn id="37" idx="4"/>
            </p:cNvCxnSpPr>
            <p:nvPr/>
          </p:nvCxnSpPr>
          <p:spPr bwMode="auto">
            <a:xfrm flipH="1">
              <a:off x="934278" y="2057399"/>
              <a:ext cx="3472" cy="14630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D1B59CDD-1222-4462-9487-54C9581D4F27}"/>
              </a:ext>
            </a:extLst>
          </p:cNvPr>
          <p:cNvSpPr txBox="1">
            <a:spLocks/>
          </p:cNvSpPr>
          <p:nvPr/>
        </p:nvSpPr>
        <p:spPr>
          <a:xfrm>
            <a:off x="3163981" y="1791521"/>
            <a:ext cx="1966255" cy="40802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381000" indent="-3810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15000"/>
              <a:buFont typeface="Calibri" pitchFamily="34" charset="0"/>
              <a:buChar char="•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AutoNum type="alphaUcPeriod"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100" kern="0"/>
              <a:t>2</a:t>
            </a:r>
            <a:r>
              <a:rPr lang="en-US" sz="1100" kern="0" baseline="30000"/>
              <a:t>nd</a:t>
            </a:r>
            <a:r>
              <a:rPr lang="en-US" sz="1100" kern="0"/>
              <a:t> STEM Week Subcommittee Meeting </a:t>
            </a:r>
            <a:endParaRPr lang="en-US" sz="1100" kern="0" dirty="0"/>
          </a:p>
        </p:txBody>
      </p:sp>
      <p:cxnSp>
        <p:nvCxnSpPr>
          <p:cNvPr id="40" name="Straight Connector 39"/>
          <p:cNvCxnSpPr/>
          <p:nvPr/>
        </p:nvCxnSpPr>
        <p:spPr bwMode="auto">
          <a:xfrm flipH="1">
            <a:off x="3378312" y="2276056"/>
            <a:ext cx="3472" cy="914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4828273" y="2270456"/>
            <a:ext cx="3472" cy="914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16200000" flipH="1">
            <a:off x="3752022" y="1911416"/>
            <a:ext cx="3472" cy="73152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16200000" flipH="1">
            <a:off x="4533100" y="1957136"/>
            <a:ext cx="3472" cy="6400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Flowchart: Connector 43"/>
          <p:cNvSpPr/>
          <p:nvPr/>
        </p:nvSpPr>
        <p:spPr bwMode="auto">
          <a:xfrm>
            <a:off x="4039277" y="2216110"/>
            <a:ext cx="171960" cy="129209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Text Placeholder 15">
            <a:extLst>
              <a:ext uri="{FF2B5EF4-FFF2-40B4-BE49-F238E27FC236}">
                <a16:creationId xmlns:a16="http://schemas.microsoft.com/office/drawing/2014/main" id="{D1B59CDD-1222-4462-9487-54C9581D4F27}"/>
              </a:ext>
            </a:extLst>
          </p:cNvPr>
          <p:cNvSpPr txBox="1">
            <a:spLocks/>
          </p:cNvSpPr>
          <p:nvPr/>
        </p:nvSpPr>
        <p:spPr>
          <a:xfrm>
            <a:off x="5116649" y="5169184"/>
            <a:ext cx="1170179" cy="42551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381000" indent="-3810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15000"/>
              <a:buFont typeface="Calibri" pitchFamily="34" charset="0"/>
              <a:buChar char="•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AutoNum type="alphaUcPeriod"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100" kern="0"/>
              <a:t>Confirmed STEM Week Events Submission Date</a:t>
            </a:r>
            <a:endParaRPr lang="en-US" sz="1100" kern="0" dirty="0"/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D1B59CDD-1222-4462-9487-54C9581D4F27}"/>
              </a:ext>
            </a:extLst>
          </p:cNvPr>
          <p:cNvSpPr txBox="1">
            <a:spLocks/>
          </p:cNvSpPr>
          <p:nvPr/>
        </p:nvSpPr>
        <p:spPr>
          <a:xfrm>
            <a:off x="5494580" y="1299029"/>
            <a:ext cx="1461486" cy="706606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381000" indent="-3810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15000"/>
              <a:buFont typeface="Calibri" pitchFamily="34" charset="0"/>
              <a:buChar char="•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AutoNum type="alphaUcPeriod"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100" kern="0"/>
              <a:t>STEM Council Full Committee Meeting</a:t>
            </a:r>
            <a:endParaRPr lang="en-US" sz="1100" kern="0" dirty="0"/>
          </a:p>
        </p:txBody>
      </p:sp>
      <p:grpSp>
        <p:nvGrpSpPr>
          <p:cNvPr id="50" name="Group 49"/>
          <p:cNvGrpSpPr/>
          <p:nvPr/>
        </p:nvGrpSpPr>
        <p:grpSpPr>
          <a:xfrm>
            <a:off x="6103557" y="1857968"/>
            <a:ext cx="171960" cy="1371600"/>
            <a:chOff x="851770" y="1928191"/>
            <a:chExt cx="171960" cy="1592248"/>
          </a:xfrm>
        </p:grpSpPr>
        <p:sp>
          <p:nvSpPr>
            <p:cNvPr id="51" name="Flowchart: Connector 50"/>
            <p:cNvSpPr/>
            <p:nvPr/>
          </p:nvSpPr>
          <p:spPr bwMode="auto">
            <a:xfrm>
              <a:off x="851770" y="1928191"/>
              <a:ext cx="171960" cy="129209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52" name="Straight Connector 51"/>
            <p:cNvCxnSpPr>
              <a:stCxn id="51" idx="4"/>
            </p:cNvCxnSpPr>
            <p:nvPr/>
          </p:nvCxnSpPr>
          <p:spPr bwMode="auto">
            <a:xfrm flipH="1">
              <a:off x="934278" y="2057399"/>
              <a:ext cx="3472" cy="14630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4" name="Straight Connector 53"/>
          <p:cNvCxnSpPr/>
          <p:nvPr/>
        </p:nvCxnSpPr>
        <p:spPr bwMode="auto">
          <a:xfrm>
            <a:off x="6189656" y="1136195"/>
            <a:ext cx="0" cy="48463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D1B59CDD-1222-4462-9487-54C9581D4F27}"/>
              </a:ext>
            </a:extLst>
          </p:cNvPr>
          <p:cNvSpPr txBox="1">
            <a:spLocks/>
          </p:cNvSpPr>
          <p:nvPr/>
        </p:nvSpPr>
        <p:spPr>
          <a:xfrm>
            <a:off x="5652487" y="5926966"/>
            <a:ext cx="964102" cy="289299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381000" indent="-3810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15000"/>
              <a:buFont typeface="Calibri" pitchFamily="34" charset="0"/>
              <a:buChar char="•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AutoNum type="alphaUcPeriod"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100" b="0" i="1" kern="0"/>
              <a:t>*Events to date</a:t>
            </a:r>
            <a:endParaRPr lang="en-US" sz="1100" b="0" i="1" kern="0" dirty="0"/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D1B59CDD-1222-4462-9487-54C9581D4F27}"/>
              </a:ext>
            </a:extLst>
          </p:cNvPr>
          <p:cNvSpPr txBox="1">
            <a:spLocks/>
          </p:cNvSpPr>
          <p:nvPr/>
        </p:nvSpPr>
        <p:spPr>
          <a:xfrm>
            <a:off x="6817090" y="4437523"/>
            <a:ext cx="1008172" cy="644210"/>
          </a:xfrm>
          <a:prstGeom prst="rect">
            <a:avLst/>
          </a:prstGeom>
          <a:solidFill>
            <a:srgbClr val="FFC000"/>
          </a:solidFill>
        </p:spPr>
        <p:txBody>
          <a:bodyPr lIns="0" rIns="0">
            <a:noAutofit/>
          </a:bodyPr>
          <a:lstStyle>
            <a:lvl1pPr marL="381000" indent="-3810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15000"/>
              <a:buFont typeface="Calibri" pitchFamily="34" charset="0"/>
              <a:buChar char="•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AutoNum type="alphaUcPeriod"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100" kern="0"/>
              <a:t>Inaugural Massachusetts STEM Week</a:t>
            </a:r>
            <a:endParaRPr lang="en-US" sz="1100" kern="0" dirty="0"/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D1B59CDD-1222-4462-9487-54C9581D4F27}"/>
              </a:ext>
            </a:extLst>
          </p:cNvPr>
          <p:cNvSpPr txBox="1">
            <a:spLocks/>
          </p:cNvSpPr>
          <p:nvPr/>
        </p:nvSpPr>
        <p:spPr>
          <a:xfrm>
            <a:off x="6230045" y="1999689"/>
            <a:ext cx="1498115" cy="686837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381000" indent="-3810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15000"/>
              <a:buFont typeface="Calibri" pitchFamily="34" charset="0"/>
              <a:buChar char="•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AutoNum type="alphaUcPeriod"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100" kern="0"/>
              <a:t>Release Letters to the Editor, relevant Op-ed, related press releases</a:t>
            </a:r>
            <a:endParaRPr lang="en-US" sz="1100" kern="0" dirty="0"/>
          </a:p>
        </p:txBody>
      </p:sp>
      <p:grpSp>
        <p:nvGrpSpPr>
          <p:cNvPr id="61" name="Group 60"/>
          <p:cNvGrpSpPr/>
          <p:nvPr/>
        </p:nvGrpSpPr>
        <p:grpSpPr>
          <a:xfrm>
            <a:off x="6889315" y="2616202"/>
            <a:ext cx="171960" cy="576470"/>
            <a:chOff x="851770" y="1928191"/>
            <a:chExt cx="171960" cy="576470"/>
          </a:xfrm>
        </p:grpSpPr>
        <p:sp>
          <p:nvSpPr>
            <p:cNvPr id="62" name="Flowchart: Connector 61"/>
            <p:cNvSpPr/>
            <p:nvPr/>
          </p:nvSpPr>
          <p:spPr bwMode="auto">
            <a:xfrm>
              <a:off x="851770" y="1928191"/>
              <a:ext cx="171960" cy="129209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63" name="Straight Connector 62"/>
            <p:cNvCxnSpPr>
              <a:stCxn id="62" idx="4"/>
            </p:cNvCxnSpPr>
            <p:nvPr/>
          </p:nvCxnSpPr>
          <p:spPr bwMode="auto">
            <a:xfrm flipH="1">
              <a:off x="934278" y="2057400"/>
              <a:ext cx="3472" cy="44726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4" name="Group 63"/>
          <p:cNvGrpSpPr/>
          <p:nvPr/>
        </p:nvGrpSpPr>
        <p:grpSpPr>
          <a:xfrm flipV="1">
            <a:off x="5502191" y="3773598"/>
            <a:ext cx="171960" cy="1371600"/>
            <a:chOff x="851770" y="1928191"/>
            <a:chExt cx="171960" cy="1592248"/>
          </a:xfrm>
        </p:grpSpPr>
        <p:sp>
          <p:nvSpPr>
            <p:cNvPr id="65" name="Flowchart: Connector 64"/>
            <p:cNvSpPr/>
            <p:nvPr/>
          </p:nvSpPr>
          <p:spPr bwMode="auto">
            <a:xfrm>
              <a:off x="851770" y="1928191"/>
              <a:ext cx="171960" cy="129209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66" name="Straight Connector 65"/>
            <p:cNvCxnSpPr>
              <a:stCxn id="65" idx="4"/>
            </p:cNvCxnSpPr>
            <p:nvPr/>
          </p:nvCxnSpPr>
          <p:spPr bwMode="auto">
            <a:xfrm flipH="1">
              <a:off x="934278" y="2057399"/>
              <a:ext cx="3472" cy="14630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7" name="Group 66"/>
          <p:cNvGrpSpPr/>
          <p:nvPr/>
        </p:nvGrpSpPr>
        <p:grpSpPr>
          <a:xfrm flipV="1">
            <a:off x="7225368" y="3767781"/>
            <a:ext cx="171960" cy="576470"/>
            <a:chOff x="851770" y="1928191"/>
            <a:chExt cx="171960" cy="576470"/>
          </a:xfrm>
        </p:grpSpPr>
        <p:sp>
          <p:nvSpPr>
            <p:cNvPr id="68" name="Flowchart: Connector 67"/>
            <p:cNvSpPr/>
            <p:nvPr/>
          </p:nvSpPr>
          <p:spPr bwMode="auto">
            <a:xfrm>
              <a:off x="851770" y="1928191"/>
              <a:ext cx="171960" cy="129209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69" name="Straight Connector 68"/>
            <p:cNvCxnSpPr>
              <a:stCxn id="68" idx="4"/>
            </p:cNvCxnSpPr>
            <p:nvPr/>
          </p:nvCxnSpPr>
          <p:spPr bwMode="auto">
            <a:xfrm flipH="1">
              <a:off x="934278" y="2057400"/>
              <a:ext cx="3472" cy="44726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0" name="Group 69"/>
          <p:cNvGrpSpPr/>
          <p:nvPr/>
        </p:nvGrpSpPr>
        <p:grpSpPr>
          <a:xfrm flipV="1">
            <a:off x="726102" y="3768659"/>
            <a:ext cx="171960" cy="576470"/>
            <a:chOff x="851770" y="1928191"/>
            <a:chExt cx="171960" cy="576470"/>
          </a:xfrm>
        </p:grpSpPr>
        <p:sp>
          <p:nvSpPr>
            <p:cNvPr id="71" name="Flowchart: Connector 70"/>
            <p:cNvSpPr/>
            <p:nvPr/>
          </p:nvSpPr>
          <p:spPr bwMode="auto">
            <a:xfrm>
              <a:off x="851770" y="1928191"/>
              <a:ext cx="171960" cy="129209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2" name="Straight Connector 71"/>
            <p:cNvCxnSpPr>
              <a:stCxn id="71" idx="4"/>
            </p:cNvCxnSpPr>
            <p:nvPr/>
          </p:nvCxnSpPr>
          <p:spPr bwMode="auto">
            <a:xfrm flipH="1">
              <a:off x="934278" y="2057400"/>
              <a:ext cx="3472" cy="44726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3" name="Text Placeholder 15">
            <a:extLst>
              <a:ext uri="{FF2B5EF4-FFF2-40B4-BE49-F238E27FC236}">
                <a16:creationId xmlns:a16="http://schemas.microsoft.com/office/drawing/2014/main" id="{D1B59CDD-1222-4462-9487-54C9581D4F27}"/>
              </a:ext>
            </a:extLst>
          </p:cNvPr>
          <p:cNvSpPr txBox="1">
            <a:spLocks/>
          </p:cNvSpPr>
          <p:nvPr/>
        </p:nvSpPr>
        <p:spPr>
          <a:xfrm>
            <a:off x="326559" y="4426047"/>
            <a:ext cx="964102" cy="121179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381000" indent="-3810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15000"/>
              <a:buFont typeface="Calibri" pitchFamily="34" charset="0"/>
              <a:buChar char="•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AutoNum type="alphaUcPeriod"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100" kern="0"/>
              <a:t>Regional STEM Network Managers Check-In and Brainstorm</a:t>
            </a:r>
            <a:endParaRPr lang="en-US" sz="1100" kern="0" dirty="0"/>
          </a:p>
        </p:txBody>
      </p:sp>
      <p:sp>
        <p:nvSpPr>
          <p:cNvPr id="76" name="Text Placeholder 15">
            <a:extLst>
              <a:ext uri="{FF2B5EF4-FFF2-40B4-BE49-F238E27FC236}">
                <a16:creationId xmlns:a16="http://schemas.microsoft.com/office/drawing/2014/main" id="{D1B59CDD-1222-4462-9487-54C9581D4F27}"/>
              </a:ext>
            </a:extLst>
          </p:cNvPr>
          <p:cNvSpPr txBox="1">
            <a:spLocks/>
          </p:cNvSpPr>
          <p:nvPr/>
        </p:nvSpPr>
        <p:spPr>
          <a:xfrm>
            <a:off x="3340884" y="1308593"/>
            <a:ext cx="1557268" cy="40802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381000" indent="-3810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15000"/>
              <a:buFont typeface="Calibri" pitchFamily="34" charset="0"/>
              <a:buChar char="•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AutoNum type="alphaUcPeriod"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100" kern="0"/>
              <a:t>STEM Council Executive Committee Meeting</a:t>
            </a:r>
          </a:p>
        </p:txBody>
      </p:sp>
      <p:sp>
        <p:nvSpPr>
          <p:cNvPr id="77" name="Text Placeholder 15">
            <a:extLst>
              <a:ext uri="{FF2B5EF4-FFF2-40B4-BE49-F238E27FC236}">
                <a16:creationId xmlns:a16="http://schemas.microsoft.com/office/drawing/2014/main" id="{D1B59CDD-1222-4462-9487-54C9581D4F27}"/>
              </a:ext>
            </a:extLst>
          </p:cNvPr>
          <p:cNvSpPr txBox="1">
            <a:spLocks/>
          </p:cNvSpPr>
          <p:nvPr/>
        </p:nvSpPr>
        <p:spPr>
          <a:xfrm>
            <a:off x="3902866" y="1630514"/>
            <a:ext cx="415388" cy="247329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381000" indent="-3810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15000"/>
              <a:buFont typeface="Calibri" pitchFamily="34" charset="0"/>
              <a:buChar char="•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AutoNum type="alphaUcPeriod"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100" kern="0"/>
              <a:t>&amp;</a:t>
            </a:r>
          </a:p>
        </p:txBody>
      </p:sp>
      <p:sp>
        <p:nvSpPr>
          <p:cNvPr id="75" name="Rectangle 74"/>
          <p:cNvSpPr/>
          <p:nvPr/>
        </p:nvSpPr>
        <p:spPr>
          <a:xfrm>
            <a:off x="0" y="958790"/>
            <a:ext cx="9144000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 Welcome	                  Agenda Overview	</a:t>
            </a: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            Vision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en-US" sz="1400" b="1">
                <a:solidFill>
                  <a:srgbClr val="FFC000"/>
                </a:solidFill>
                <a:latin typeface="Calibri" pitchFamily="34" charset="0"/>
              </a:rPr>
              <a:t>         Get Involved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	                    Wrap Up</a:t>
            </a:r>
          </a:p>
        </p:txBody>
      </p:sp>
      <p:sp>
        <p:nvSpPr>
          <p:cNvPr id="78" name="Flowchart: Data 77"/>
          <p:cNvSpPr/>
          <p:nvPr/>
        </p:nvSpPr>
        <p:spPr bwMode="auto">
          <a:xfrm>
            <a:off x="7779472" y="3314615"/>
            <a:ext cx="1365009" cy="308113"/>
          </a:xfrm>
          <a:prstGeom prst="flowChartInputOutput">
            <a:avLst/>
          </a:prstGeom>
          <a:solidFill>
            <a:srgbClr val="FFC00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</a:p>
        </p:txBody>
      </p:sp>
      <p:sp>
        <p:nvSpPr>
          <p:cNvPr id="79" name="Text Placeholder 15">
            <a:extLst>
              <a:ext uri="{FF2B5EF4-FFF2-40B4-BE49-F238E27FC236}">
                <a16:creationId xmlns:a16="http://schemas.microsoft.com/office/drawing/2014/main" id="{D1B59CDD-1222-4462-9487-54C9581D4F27}"/>
              </a:ext>
            </a:extLst>
          </p:cNvPr>
          <p:cNvSpPr txBox="1">
            <a:spLocks/>
          </p:cNvSpPr>
          <p:nvPr/>
        </p:nvSpPr>
        <p:spPr>
          <a:xfrm>
            <a:off x="7879075" y="1282434"/>
            <a:ext cx="1238032" cy="686837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381000" indent="-3810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15000"/>
              <a:buFont typeface="Calibri" pitchFamily="34" charset="0"/>
              <a:buChar char="•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AutoNum type="alphaUcPeriod"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100" kern="0"/>
              <a:t>STEM Week Reflection Session at the STEM Summit</a:t>
            </a:r>
            <a:endParaRPr lang="en-US" sz="1100" kern="0" dirty="0"/>
          </a:p>
        </p:txBody>
      </p:sp>
      <p:grpSp>
        <p:nvGrpSpPr>
          <p:cNvPr id="83" name="Group 82"/>
          <p:cNvGrpSpPr/>
          <p:nvPr/>
        </p:nvGrpSpPr>
        <p:grpSpPr>
          <a:xfrm>
            <a:off x="8488511" y="1877843"/>
            <a:ext cx="171960" cy="1371600"/>
            <a:chOff x="851770" y="1928191"/>
            <a:chExt cx="171960" cy="1592248"/>
          </a:xfrm>
        </p:grpSpPr>
        <p:sp>
          <p:nvSpPr>
            <p:cNvPr id="84" name="Flowchart: Connector 83"/>
            <p:cNvSpPr/>
            <p:nvPr/>
          </p:nvSpPr>
          <p:spPr bwMode="auto">
            <a:xfrm>
              <a:off x="851770" y="1928191"/>
              <a:ext cx="171960" cy="129209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85" name="Straight Connector 84"/>
            <p:cNvCxnSpPr>
              <a:stCxn id="84" idx="4"/>
            </p:cNvCxnSpPr>
            <p:nvPr/>
          </p:nvCxnSpPr>
          <p:spPr bwMode="auto">
            <a:xfrm flipH="1">
              <a:off x="934278" y="2057399"/>
              <a:ext cx="3472" cy="14630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6044284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9000" y="0"/>
            <a:ext cx="5664200" cy="762000"/>
          </a:xfrm>
        </p:spPr>
        <p:txBody>
          <a:bodyPr/>
          <a:lstStyle/>
          <a:p>
            <a:r>
              <a:rPr lang="en-US"/>
              <a:t>STEM Week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0" y="1336734"/>
            <a:ext cx="9144000" cy="569768"/>
          </a:xfrm>
          <a:prstGeom prst="rect">
            <a:avLst/>
          </a:prstGeom>
          <a:solidFill>
            <a:srgbClr val="002060"/>
          </a:solidFill>
        </p:spPr>
        <p:txBody>
          <a:bodyPr anchor="ctr"/>
          <a:lstStyle/>
          <a:p>
            <a:pPr marL="0" indent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None/>
            </a:pPr>
            <a:r>
              <a:rPr lang="en-US" sz="2400">
                <a:solidFill>
                  <a:srgbClr val="FFC000"/>
                </a:solidFill>
              </a:rPr>
              <a:t>How Can I Get Involved?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958790"/>
            <a:ext cx="9144000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 Welcome	                  Agenda Overview	</a:t>
            </a: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            Vision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         </a:t>
            </a:r>
            <a:r>
              <a:rPr lang="en-US" sz="1400" b="1">
                <a:solidFill>
                  <a:srgbClr val="FFC000"/>
                </a:solidFill>
                <a:latin typeface="Calibri" pitchFamily="34" charset="0"/>
              </a:rPr>
              <a:t>Get Involved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	                    Wrap 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841" y="2020022"/>
            <a:ext cx="434940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ctr"/>
            <a:r>
              <a:rPr lang="en-US" u="sng">
                <a:latin typeface="Calibri" panose="020F0502020204030204" pitchFamily="34" charset="0"/>
                <a:cs typeface="Calibri" panose="020F0502020204030204" pitchFamily="34" charset="0"/>
              </a:rPr>
              <a:t>Contact a Regional STEM Network Manager </a:t>
            </a:r>
          </a:p>
          <a:p>
            <a:pPr lvl="0" algn="ctr"/>
            <a:r>
              <a:rPr lang="en-US" sz="1400" i="1">
                <a:latin typeface="Calibri" panose="020F0502020204030204" pitchFamily="34" charset="0"/>
                <a:cs typeface="Calibri" panose="020F0502020204030204" pitchFamily="34" charset="0"/>
              </a:rPr>
              <a:t>For all events taking place regionally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31940" y="1991467"/>
            <a:ext cx="3612060" cy="80021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ctr"/>
            <a:r>
              <a:rPr lang="en-US" u="sng">
                <a:latin typeface="Calibri" panose="020F0502020204030204" pitchFamily="34" charset="0"/>
                <a:cs typeface="Calibri" panose="020F0502020204030204" pitchFamily="34" charset="0"/>
              </a:rPr>
              <a:t>Contact Alexis Lian or Blair Brown</a:t>
            </a:r>
          </a:p>
          <a:p>
            <a:pPr lvl="0" algn="ctr"/>
            <a:r>
              <a:rPr lang="en-US" sz="1400" i="1">
                <a:latin typeface="Calibri" panose="020F0502020204030204" pitchFamily="34" charset="0"/>
                <a:cs typeface="Calibri" panose="020F0502020204030204" pitchFamily="34" charset="0"/>
              </a:rPr>
              <a:t>For all events taking place state-wide, or for general questions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14050" y="2876651"/>
          <a:ext cx="4970989" cy="353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5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463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Hub</a:t>
                      </a:r>
                    </a:p>
                  </a:txBody>
                  <a:tcPr anchor="ctr">
                    <a:solidFill>
                      <a:srgbClr val="0234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Contact Name</a:t>
                      </a:r>
                    </a:p>
                  </a:txBody>
                  <a:tcPr anchor="ctr">
                    <a:solidFill>
                      <a:srgbClr val="0234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Email</a:t>
                      </a:r>
                    </a:p>
                  </a:txBody>
                  <a:tcPr anchor="ctr">
                    <a:solidFill>
                      <a:srgbClr val="0234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Berkshire/</a:t>
                      </a:r>
                    </a:p>
                    <a:p>
                      <a:r>
                        <a:rPr lang="en-US" sz="12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Pioneer Valley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Monica Joslin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kern="1200">
                          <a:solidFill>
                            <a:srgbClr val="02346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M.Joslin@mcla.edu</a:t>
                      </a:r>
                      <a:endParaRPr lang="en-US" sz="1200" kern="1200">
                        <a:solidFill>
                          <a:srgbClr val="023467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Boston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Hilary Brayton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sng">
                          <a:solidFill>
                            <a:srgbClr val="02346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Hilary.Brayton@bostonpic.org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Metro North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 Christensen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sng">
                          <a:solidFill>
                            <a:srgbClr val="02346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bchristensen@mnreb.org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Central MA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Kathy Chen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sng">
                          <a:solidFill>
                            <a:srgbClr val="02346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kcchen@wpi.edu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Metro West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Irene Porro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sng">
                          <a:solidFill>
                            <a:srgbClr val="02346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iporro@Framingham.edu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Cape</a:t>
                      </a:r>
                      <a:r>
                        <a:rPr lang="en-US" sz="1200" b="1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Cod</a:t>
                      </a:r>
                      <a:endParaRPr lang="en-US" sz="12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Bridget Burger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sng">
                          <a:solidFill>
                            <a:srgbClr val="02346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bburger@capecod.edu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Southeast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Stacey Kaminski,</a:t>
                      </a:r>
                      <a:r>
                        <a:rPr lang="en-US" sz="12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Katherine Honey</a:t>
                      </a:r>
                      <a:endParaRPr 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sng">
                          <a:solidFill>
                            <a:srgbClr val="02346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Stacey.kaminski@connectsemass.org</a:t>
                      </a:r>
                    </a:p>
                    <a:p>
                      <a:r>
                        <a:rPr lang="en-US" sz="1200" u="sng">
                          <a:solidFill>
                            <a:srgbClr val="02346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khoney@Comcast.net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Northeast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Christine Shaw,</a:t>
                      </a:r>
                    </a:p>
                    <a:p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Gail Gasparich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sng">
                          <a:solidFill>
                            <a:srgbClr val="02346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shawc@Merrimack.edu</a:t>
                      </a:r>
                    </a:p>
                    <a:p>
                      <a:r>
                        <a:rPr lang="en-US" sz="1200" u="sng">
                          <a:solidFill>
                            <a:srgbClr val="02346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ggasparich@salemstate.edu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 bwMode="auto">
          <a:xfrm>
            <a:off x="5526625" y="1906502"/>
            <a:ext cx="0" cy="48463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883843" y="2876651"/>
          <a:ext cx="2992910" cy="1902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1439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Alexis</a:t>
                      </a:r>
                      <a:r>
                        <a:rPr lang="en-US" sz="1200" b="1" baseline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Lian</a:t>
                      </a:r>
                      <a:endParaRPr lang="en-US" sz="120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34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sng" kern="1200">
                          <a:solidFill>
                            <a:srgbClr val="02346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Alexis.Lian@mass.gov</a:t>
                      </a:r>
                      <a:endParaRPr lang="en-US" sz="1200" b="0" kern="1200">
                        <a:solidFill>
                          <a:srgbClr val="023467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439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Blair Brown</a:t>
                      </a:r>
                      <a:endParaRPr lang="en-US" sz="120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346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u="sng">
                          <a:solidFill>
                            <a:srgbClr val="02346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Blair.Brown@mass.gov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26071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9000" y="0"/>
            <a:ext cx="5664200" cy="762000"/>
          </a:xfrm>
        </p:spPr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65775" y="3423848"/>
            <a:ext cx="30124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2200" b="1" dirty="0">
                <a:latin typeface="Calibri" pitchFamily="34" charset="0"/>
              </a:rPr>
              <a:t>Wrap Up and Next Steps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58790"/>
            <a:ext cx="9144000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 Welcome	                  Agenda Overview	            Updates   	         Goals &amp; Priorities	                    </a:t>
            </a:r>
            <a:r>
              <a:rPr lang="en-US" sz="1400" b="1" dirty="0">
                <a:solidFill>
                  <a:srgbClr val="FFC000"/>
                </a:solidFill>
                <a:latin typeface="Calibri" pitchFamily="34" charset="0"/>
              </a:rPr>
              <a:t>Wrap Up</a:t>
            </a:r>
          </a:p>
        </p:txBody>
      </p:sp>
    </p:spTree>
    <p:extLst>
      <p:ext uri="{BB962C8B-B14F-4D97-AF65-F5344CB8AC3E}">
        <p14:creationId xmlns:p14="http://schemas.microsoft.com/office/powerpoint/2010/main" val="246043672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58790"/>
            <a:ext cx="9144000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1400" b="1" dirty="0">
                <a:solidFill>
                  <a:srgbClr val="FFC000"/>
                </a:solidFill>
                <a:latin typeface="Calibri" pitchFamily="34" charset="0"/>
              </a:rPr>
              <a:t>   Welcome	                  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Agenda Overview	            Updates   	         Goals &amp; Priorities	                    Wrap Up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3716" y="73222"/>
            <a:ext cx="5664200" cy="762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Welcome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067" y="1547852"/>
            <a:ext cx="74996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Welcome from the Co-Chairs </a:t>
            </a:r>
            <a:endParaRPr lang="en-US" sz="2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Lt. Governor </a:t>
            </a:r>
            <a:r>
              <a:rPr lang="en-US" sz="2400" err="1">
                <a:latin typeface="Calibri" panose="020F0502020204030204" pitchFamily="34" charset="0"/>
                <a:cs typeface="Calibri" panose="020F0502020204030204" pitchFamily="34" charset="0"/>
              </a:rPr>
              <a:t>Karyn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 Polito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Congressman Joseph Kennedy III </a:t>
            </a:r>
            <a:r>
              <a:rPr lang="en-US" sz="2400" i="1">
                <a:latin typeface="Calibri" panose="020F0502020204030204" pitchFamily="34" charset="0"/>
                <a:cs typeface="Calibri" panose="020F0502020204030204" pitchFamily="34" charset="0"/>
              </a:rPr>
              <a:t>(by phone)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Dr. Jeff Leiden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9851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58790"/>
            <a:ext cx="9144000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   Welcome	                  </a:t>
            </a:r>
            <a:r>
              <a:rPr lang="en-US" sz="1400" b="1" dirty="0">
                <a:solidFill>
                  <a:srgbClr val="FFC000"/>
                </a:solidFill>
                <a:latin typeface="Calibri" pitchFamily="34" charset="0"/>
              </a:rPr>
              <a:t>Agenda Overview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	            Updates   	         Goals &amp; Priorities	                    Wrap Up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3716" y="73222"/>
            <a:ext cx="5664200" cy="762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Agenda 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067" y="1547852"/>
            <a:ext cx="7499689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Welcome (5 minutes)</a:t>
            </a:r>
          </a:p>
          <a:p>
            <a:pPr lvl="0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Update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and Discussion on Key 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Initiatives (20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minutes)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Secretary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Peyser and Alexis Lian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STEM Early College &amp; Innovation Pathways Update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STEM@Work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FY19 STEM Pipeline Fund Budget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Discussion 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on STEM Week (30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minutes)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Secretary Peyser and Alexis Lian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STEM Council Members Report Out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Event Planning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Communications and Outreach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Promotional Videos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Approval of Minutes 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from January 25,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2018 Meeting (1 minute)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lvl="0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Wrap Up and Next Steps (5 minutes)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9356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9000" y="0"/>
            <a:ext cx="5664200" cy="762000"/>
          </a:xfrm>
        </p:spPr>
        <p:txBody>
          <a:bodyPr/>
          <a:lstStyle/>
          <a:p>
            <a:r>
              <a:rPr lang="en-US"/>
              <a:t>STEM Advisory Council Priorities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958790"/>
            <a:ext cx="9144000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 Welcome	                  Agenda Overview	            </a:t>
            </a:r>
            <a:r>
              <a:rPr lang="en-US" sz="1400" b="1" dirty="0">
                <a:solidFill>
                  <a:srgbClr val="FFC000"/>
                </a:solidFill>
                <a:latin typeface="Calibri" pitchFamily="34" charset="0"/>
              </a:rPr>
              <a:t>Updates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   	         Goals &amp; Priorities	                    Wrap Up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8964" y="1976669"/>
            <a:ext cx="6544236" cy="27514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None/>
            </a:pPr>
            <a:r>
              <a:rPr lang="en-US" sz="2400">
                <a:solidFill>
                  <a:schemeClr val="tx1"/>
                </a:solidFill>
              </a:rPr>
              <a:t>1. Foundational Skill Building Updates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2456" y="2475986"/>
            <a:ext cx="8111568" cy="40010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u="sng">
                <a:latin typeface="Calibri" panose="020F0502020204030204" pitchFamily="34" charset="0"/>
                <a:cs typeface="Calibri" panose="020F0502020204030204" pitchFamily="34" charset="0"/>
              </a:rPr>
              <a:t>Project Lead the Way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PLTW will have over </a:t>
            </a:r>
            <a:r>
              <a:rPr lang="en-US" sz="20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schools and approximately 35,000 students 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participating in programming this year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Upcoming events: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10/12 State Networking Conference at WPI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11/8 STEM College &amp; Career Fair at Chelmsford High School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3/5 Convening for New Grant Schools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u="sng">
                <a:latin typeface="Calibri" panose="020F0502020204030204" pitchFamily="34" charset="0"/>
                <a:cs typeface="Calibri" panose="020F0502020204030204" pitchFamily="34" charset="0"/>
              </a:rPr>
              <a:t>Computer Science Updates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A shift of MassCAN over to EOE is in process, including the hiring of an Executive Director </a:t>
            </a:r>
            <a:endParaRPr lang="en-US" sz="2000" u="sng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u="sng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0" y="1406901"/>
            <a:ext cx="9144000" cy="569768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None/>
            </a:pPr>
            <a:r>
              <a:rPr lang="en-US" sz="2800">
                <a:solidFill>
                  <a:srgbClr val="FFC000"/>
                </a:solidFill>
              </a:rPr>
              <a:t>Updates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3194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9000" y="0"/>
            <a:ext cx="5664200" cy="762000"/>
          </a:xfrm>
        </p:spPr>
        <p:txBody>
          <a:bodyPr/>
          <a:lstStyle/>
          <a:p>
            <a:r>
              <a:rPr lang="en-US"/>
              <a:t>STEM Advisory Council Priorities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958790"/>
            <a:ext cx="9144000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 Welcome	                  Agenda Overview	            </a:t>
            </a:r>
            <a:r>
              <a:rPr lang="en-US" sz="1400" b="1" dirty="0">
                <a:solidFill>
                  <a:srgbClr val="FFC000"/>
                </a:solidFill>
                <a:latin typeface="Calibri" pitchFamily="34" charset="0"/>
              </a:rPr>
              <a:t>Updates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   	         Goals &amp; Priorities	                    Wrap Up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8964" y="1976669"/>
            <a:ext cx="6544236" cy="39001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None/>
            </a:pPr>
            <a:r>
              <a:rPr lang="en-US" sz="2400">
                <a:solidFill>
                  <a:schemeClr val="tx1"/>
                </a:solidFill>
              </a:rPr>
              <a:t>2. High-Quality, Integrated STEM Pathways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0" y="1406901"/>
            <a:ext cx="9144000" cy="569768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None/>
            </a:pPr>
            <a:r>
              <a:rPr lang="en-US" sz="2800">
                <a:solidFill>
                  <a:srgbClr val="FFC000"/>
                </a:solidFill>
              </a:rPr>
              <a:t>Updates</a:t>
            </a:r>
            <a:endParaRPr lang="en-US" sz="2800" dirty="0">
              <a:solidFill>
                <a:srgbClr val="FFC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41188" y="3129838"/>
          <a:ext cx="3866035" cy="3349577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81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672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23" marR="8423" marT="842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K-12 Partner</a:t>
                      </a:r>
                    </a:p>
                  </a:txBody>
                  <a:tcPr marL="8423" marR="8423" marT="842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Higher Education</a:t>
                      </a:r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Partner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23" marR="8423" marT="842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423" marR="8423" marT="842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Charlestown High School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23" marR="8423" marT="84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Bunker Hill Community College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23" marR="8423" marT="84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8423" marR="8423" marT="842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Chelsea High School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23" marR="8423" marT="84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Bunker Hill Community College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23" marR="8423" marT="842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8423" marR="8423" marT="842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Holyoke Public Schools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23" marR="8423" marT="84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Holyoke Community College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23" marR="8423" marT="842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8423" marR="8423" marT="842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New Heights Charter School of Brockton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23" marR="8423" marT="84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Massasoit Community College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23" marR="8423" marT="842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8423" marR="8423" marT="842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Salem Public Schools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23" marR="8423" marT="84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Salem State University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23" marR="8423" marT="842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074" y="2374663"/>
            <a:ext cx="6669741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u="sng">
                <a:latin typeface="Calibri" panose="020F0502020204030204" pitchFamily="34" charset="0"/>
                <a:cs typeface="Calibri" panose="020F0502020204030204" pitchFamily="34" charset="0"/>
              </a:rPr>
              <a:t>Early College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188" y="2741880"/>
            <a:ext cx="3910857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i="1">
                <a:latin typeface="Calibri" panose="020F0502020204030204" pitchFamily="34" charset="0"/>
                <a:cs typeface="Calibri" panose="020F0502020204030204" pitchFamily="34" charset="0"/>
              </a:rPr>
              <a:t>Final Designees- approved by the Early College Joint Committee on </a:t>
            </a:r>
            <a:r>
              <a:rPr lang="en-US" sz="1100" b="1" i="1">
                <a:latin typeface="Calibri" panose="020F0502020204030204" pitchFamily="34" charset="0"/>
                <a:cs typeface="Calibri" panose="020F0502020204030204" pitchFamily="34" charset="0"/>
              </a:rPr>
              <a:t>April 26.</a:t>
            </a:r>
            <a:endParaRPr lang="en-US" sz="1100" b="1" i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814046" y="3129837"/>
          <a:ext cx="3935507" cy="2754038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88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89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23" marR="8423" marT="842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K-12 Partner</a:t>
                      </a:r>
                    </a:p>
                  </a:txBody>
                  <a:tcPr marL="8423" marR="8423" marT="842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Higher Education</a:t>
                      </a:r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Partner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23" marR="8423" marT="842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423" marR="8423" marT="842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Westfield Promise </a:t>
                      </a:r>
                    </a:p>
                    <a:p>
                      <a:pPr algn="l" fontAlgn="b"/>
                      <a:r>
                        <a:rPr lang="en-US" sz="1000" i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(Westfield</a:t>
                      </a:r>
                      <a:r>
                        <a:rPr lang="en-US" sz="1000" i="1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Holyoke, and Springfield Public Schools)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23" marR="8423" marT="84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Westfield State University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23" marR="8423" marT="84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8423" marR="8423" marT="842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Lawrence</a:t>
                      </a:r>
                      <a:r>
                        <a:rPr lang="en-US" sz="1200" b="0" i="0" u="none" strike="noStrike" baseline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Public Schools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23" marR="8423" marT="84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Merrimack College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23" marR="8423" marT="842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8423" marR="8423" marT="842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Lawrence Public Schools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23" marR="8423" marT="84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Northern</a:t>
                      </a:r>
                      <a:r>
                        <a:rPr lang="en-US" sz="1200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Essex CC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23" marR="8423" marT="842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8423" marR="8423" marT="842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Worcester Public</a:t>
                      </a:r>
                      <a:r>
                        <a:rPr lang="en-US" sz="1200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Schools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23" marR="8423" marT="84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Quinsigamond CC and Worcester State University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23" marR="8423" marT="842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14046" y="2698950"/>
            <a:ext cx="3910857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i="1">
                <a:latin typeface="Calibri" panose="020F0502020204030204" pitchFamily="34" charset="0"/>
                <a:cs typeface="Calibri" panose="020F0502020204030204" pitchFamily="34" charset="0"/>
              </a:rPr>
              <a:t>Final Designees- approved by the Early College Joint Committee on </a:t>
            </a:r>
            <a:r>
              <a:rPr lang="en-US" sz="1100" b="1" i="1">
                <a:latin typeface="Calibri" panose="020F0502020204030204" pitchFamily="34" charset="0"/>
                <a:cs typeface="Calibri" panose="020F0502020204030204" pitchFamily="34" charset="0"/>
              </a:rPr>
              <a:t>July 17.</a:t>
            </a:r>
            <a:endParaRPr lang="en-US" sz="1100" b="1" i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881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9000" y="0"/>
            <a:ext cx="5664200" cy="762000"/>
          </a:xfrm>
        </p:spPr>
        <p:txBody>
          <a:bodyPr/>
          <a:lstStyle/>
          <a:p>
            <a:r>
              <a:rPr lang="en-US" dirty="0"/>
              <a:t>STEM Advisory Council Priorities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448503"/>
            <a:ext cx="6629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400" b="1">
                <a:latin typeface="Calibri" pitchFamily="34" charset="0"/>
              </a:rPr>
              <a:t>Updated STEM Council Vision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58790"/>
            <a:ext cx="9144000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 Welcome	                  Agenda Overview	            </a:t>
            </a:r>
            <a:r>
              <a:rPr lang="en-US" sz="1400" b="1" dirty="0">
                <a:solidFill>
                  <a:srgbClr val="FFC000"/>
                </a:solidFill>
                <a:latin typeface="Calibri" pitchFamily="34" charset="0"/>
              </a:rPr>
              <a:t>Updates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   	         Goals &amp; Priorities	                    Wrap 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953070"/>
            <a:ext cx="8919882" cy="526297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Ensure that all students develop </a:t>
            </a:r>
            <a:r>
              <a:rPr lang="en-US" sz="1600" b="1" i="1" u="sng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foundational skills </a:t>
            </a:r>
            <a:r>
              <a:rPr lang="en-US" sz="1600" i="1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STEM subjects throughout their PK-12 experience, including frequent opportunities for relevant, hands-on learning that aligns topics across STEM subjects and connects to other parts of the curriculum (e.g., the Arts), in order to prepare them for post-secondary studies and entry-level career opportunities, regardless of their academic or occupational focus. </a:t>
            </a:r>
          </a:p>
          <a:p>
            <a:pPr marL="342900" indent="-342900">
              <a:buFont typeface="+mj-lt"/>
              <a:buAutoNum type="arabicPeriod"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Increase awareness and interest in STEM careers among students and parents, and </a:t>
            </a:r>
            <a:r>
              <a:rPr lang="en-US" sz="1600" b="1" i="1" u="sng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high-quality, integrated STEM pathways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from secondary school to college – including relevant career guidance and exploration, workplace experiences, and applied learning across all STEM subjects (including math) – to ensure that more high school graduates, especially those from historically under-represented populations, are ready to pursue STEM majors in higher education and technical careers in STEM fields. </a:t>
            </a:r>
          </a:p>
          <a:p>
            <a:pPr marL="342900" indent="-342900">
              <a:buFont typeface="+mj-lt"/>
              <a:buAutoNum type="arabicPeriod"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i="1" u="sng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Deepen partnerships among employers</a:t>
            </a:r>
            <a:r>
              <a:rPr lang="en-US" sz="1600" i="1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vocational-technical schools, community colleges, universities, and adult education providers to promote career opportunities in STEM fields and to create scalable post-secondary STEM programs for adult learners and incumbent workers to provide more high-quality STEM career on-ramps and on-the-job training opportunities that are responsive to needs of employers. </a:t>
            </a:r>
            <a:endParaRPr lang="en-US" sz="1600" i="1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i="1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i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8972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9000" y="0"/>
            <a:ext cx="5664200" cy="762000"/>
          </a:xfrm>
        </p:spPr>
        <p:txBody>
          <a:bodyPr/>
          <a:lstStyle/>
          <a:p>
            <a:r>
              <a:rPr lang="en-US"/>
              <a:t>STEM Advisory Council Priorities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958790"/>
            <a:ext cx="9144000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 Welcome	                  Agenda Overview	            </a:t>
            </a:r>
            <a:r>
              <a:rPr lang="en-US" sz="1400" b="1" dirty="0">
                <a:solidFill>
                  <a:srgbClr val="FFC000"/>
                </a:solidFill>
                <a:latin typeface="Calibri" pitchFamily="34" charset="0"/>
              </a:rPr>
              <a:t>Updates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   	         Goals &amp; Priorities	                    Wrap Up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8964" y="1976669"/>
            <a:ext cx="6544236" cy="39001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None/>
            </a:pPr>
            <a:r>
              <a:rPr lang="en-US" sz="2400">
                <a:solidFill>
                  <a:schemeClr val="tx1"/>
                </a:solidFill>
              </a:rPr>
              <a:t>2. High-Quality, Integrated STEM Pathways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0" y="1406901"/>
            <a:ext cx="9144000" cy="569768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None/>
            </a:pPr>
            <a:r>
              <a:rPr lang="en-US" sz="2800">
                <a:solidFill>
                  <a:srgbClr val="FFC000"/>
                </a:solidFill>
              </a:rPr>
              <a:t>Updates</a:t>
            </a:r>
            <a:endParaRPr lang="en-US" sz="2800" dirty="0">
              <a:solidFill>
                <a:srgbClr val="FFC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90767" y="3203691"/>
          <a:ext cx="4373656" cy="3525657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22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1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638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23" marR="8423" marT="842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K-12 Partner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Employer</a:t>
                      </a:r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Higher Ed Partners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423" marR="8423" marT="842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Nantucket Public Schools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Nantucket Cottage Hospital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Egan Maritime Institute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UMass-Boston Nantucket Field Station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8423" marR="8423" marT="842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Northampton Public Schools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 Foundry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Franklin-Hampshire Regional Employment Board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Greenfield Community College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8423" marR="8423" marT="842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Uxbridge Public Schools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Blackstone Valley Chamber of Commerce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MassSTEM Hub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Quinsigamond Community College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8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8423" marR="8423" marT="842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Worcester Public Schools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Massachusetts Workforce Dev. Board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Worcester Regional Chamber of Commerce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Quinsigamond Community College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7907" y="2413568"/>
            <a:ext cx="6669741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u="sng">
                <a:latin typeface="Calibri" panose="020F0502020204030204" pitchFamily="34" charset="0"/>
                <a:cs typeface="Calibri" panose="020F0502020204030204" pitchFamily="34" charset="0"/>
              </a:rPr>
              <a:t>Innovation Pathways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657725" y="3203691"/>
          <a:ext cx="4199405" cy="2622069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28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320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23" marR="8423" marT="842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K-12 Partner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Employer</a:t>
                      </a:r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Higher Ed Partners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2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423" marR="8423" marT="842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Everett Public Schools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Now Business Intelligence (NBI)</a:t>
                      </a:r>
                    </a:p>
                    <a:p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Bunker Hill Community College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6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8423" marR="8423" marT="842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Tewksbury Public Schools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Greater Lowell WDB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Thermo Fisher Scientific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Middlesex Community College</a:t>
                      </a:r>
                    </a:p>
                    <a:p>
                      <a:pPr marL="0" algn="l" defTabSz="914400" rtl="0" eaLnBrk="1" latinLnBrk="0" hangingPunct="1"/>
                      <a:endParaRPr lang="en-U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8423" marR="8423" marT="842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Northbridge Public Schools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Blackstone Valley</a:t>
                      </a:r>
                      <a:r>
                        <a:rPr lang="en-US" sz="11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Chamber of Commerce</a:t>
                      </a:r>
                      <a:endParaRPr lang="en-U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Quinsigamond Community</a:t>
                      </a:r>
                      <a:r>
                        <a:rPr lang="en-US" sz="11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College</a:t>
                      </a:r>
                      <a:endParaRPr lang="en-U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6868" y="2913113"/>
            <a:ext cx="391085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i="1">
                <a:latin typeface="Calibri" panose="020F0502020204030204" pitchFamily="34" charset="0"/>
                <a:cs typeface="Calibri" panose="020F0502020204030204" pitchFamily="34" charset="0"/>
              </a:rPr>
              <a:t>Final Designees approved in </a:t>
            </a:r>
            <a:r>
              <a:rPr lang="en-US" sz="1100" b="1" i="1">
                <a:latin typeface="Calibri" panose="020F0502020204030204" pitchFamily="34" charset="0"/>
                <a:cs typeface="Calibri" panose="020F0502020204030204" pitchFamily="34" charset="0"/>
              </a:rPr>
              <a:t>April 2018. </a:t>
            </a:r>
            <a:endParaRPr lang="en-US" sz="1100" b="1" i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5010" y="2913113"/>
            <a:ext cx="391085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i="1">
                <a:latin typeface="Calibri" panose="020F0502020204030204" pitchFamily="34" charset="0"/>
                <a:cs typeface="Calibri" panose="020F0502020204030204" pitchFamily="34" charset="0"/>
              </a:rPr>
              <a:t>Final Designees approved in </a:t>
            </a:r>
            <a:r>
              <a:rPr lang="en-US" sz="1100" b="1" i="1">
                <a:latin typeface="Calibri" panose="020F0502020204030204" pitchFamily="34" charset="0"/>
                <a:cs typeface="Calibri" panose="020F0502020204030204" pitchFamily="34" charset="0"/>
              </a:rPr>
              <a:t>July 2018</a:t>
            </a:r>
            <a:r>
              <a:rPr lang="en-US" sz="1100" i="1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100" b="1" i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164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9000" y="0"/>
            <a:ext cx="5664200" cy="762000"/>
          </a:xfrm>
        </p:spPr>
        <p:txBody>
          <a:bodyPr/>
          <a:lstStyle/>
          <a:p>
            <a:r>
              <a:rPr lang="en-US"/>
              <a:t>STEM Advisory Council Priorities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958790"/>
            <a:ext cx="9144000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 Welcome	                  Agenda Overview	            </a:t>
            </a:r>
            <a:r>
              <a:rPr lang="en-US" sz="1400" b="1" dirty="0">
                <a:solidFill>
                  <a:srgbClr val="FFC000"/>
                </a:solidFill>
                <a:latin typeface="Calibri" pitchFamily="34" charset="0"/>
              </a:rPr>
              <a:t>Updates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   	         Goals &amp; Priorities	                    Wrap Up</a:t>
            </a:r>
          </a:p>
        </p:txBody>
      </p:sp>
      <p:sp>
        <p:nvSpPr>
          <p:cNvPr id="19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0" y="1406901"/>
            <a:ext cx="9144000" cy="569768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None/>
            </a:pPr>
            <a:r>
              <a:rPr lang="en-US" sz="2800">
                <a:solidFill>
                  <a:srgbClr val="FFC000"/>
                </a:solidFill>
              </a:rPr>
              <a:t>Updates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8964" y="1979431"/>
            <a:ext cx="6544236" cy="27514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None/>
            </a:pPr>
            <a:r>
              <a:rPr lang="en-US" sz="2400">
                <a:solidFill>
                  <a:schemeClr val="tx1"/>
                </a:solidFill>
              </a:rPr>
              <a:t>3. Deepening Partnerships with Employers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9000" y="2476466"/>
            <a:ext cx="721509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u="sng">
                <a:latin typeface="Calibri" panose="020F0502020204030204" pitchFamily="34" charset="0"/>
                <a:cs typeface="Calibri" panose="020F0502020204030204" pitchFamily="34" charset="0"/>
              </a:rPr>
              <a:t>MA STEM@Work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78608" y="3113767"/>
          <a:ext cx="7239976" cy="220851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9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4313">
                <a:tc>
                  <a:txBody>
                    <a:bodyPr/>
                    <a:lstStyle/>
                    <a:p>
                      <a:endParaRPr lang="en-US" sz="15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234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Grant Recipients</a:t>
                      </a:r>
                    </a:p>
                  </a:txBody>
                  <a:tcPr>
                    <a:solidFill>
                      <a:srgbClr val="0234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Non-Grant Recipients</a:t>
                      </a:r>
                    </a:p>
                  </a:txBody>
                  <a:tcPr>
                    <a:solidFill>
                      <a:srgbClr val="0234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>
                    <a:solidFill>
                      <a:srgbClr val="0234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099">
                <a:tc>
                  <a:txBody>
                    <a:bodyPr/>
                    <a:lstStyle/>
                    <a:p>
                      <a:r>
                        <a:rPr lang="en-US" sz="1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of </a:t>
                      </a:r>
                      <a:r>
                        <a:rPr lang="en-US" sz="1500" b="1" u="sng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</a:t>
                      </a:r>
                      <a:r>
                        <a:rPr lang="en-US" sz="1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Employers Recruited to Host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099">
                <a:tc>
                  <a:txBody>
                    <a:bodyPr/>
                    <a:lstStyle/>
                    <a:p>
                      <a:r>
                        <a:rPr lang="en-US" sz="1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of </a:t>
                      </a:r>
                      <a:r>
                        <a:rPr lang="en-US" sz="1500" b="1" u="sng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</a:t>
                      </a:r>
                      <a:r>
                        <a:rPr lang="en-US" sz="15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Student Internship Slots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294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90557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9000" y="0"/>
            <a:ext cx="5664200" cy="762000"/>
          </a:xfrm>
        </p:spPr>
        <p:txBody>
          <a:bodyPr/>
          <a:lstStyle/>
          <a:p>
            <a:r>
              <a:rPr lang="en-US" dirty="0"/>
              <a:t>Discussion on FY18-FY19 Goals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380877"/>
            <a:ext cx="88968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400" b="1" dirty="0">
                <a:latin typeface="Calibri" pitchFamily="34" charset="0"/>
              </a:rPr>
              <a:t>FY19 STEM Pipeline </a:t>
            </a:r>
            <a:r>
              <a:rPr lang="en-US" sz="2400" b="1">
                <a:latin typeface="Calibri" pitchFamily="34" charset="0"/>
              </a:rPr>
              <a:t>Fund Budget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58790"/>
            <a:ext cx="9144000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 Welcome	                  Agenda Overview	            Updates   	         </a:t>
            </a:r>
            <a:r>
              <a:rPr lang="en-US" sz="1400" b="1" dirty="0">
                <a:solidFill>
                  <a:srgbClr val="FFC000"/>
                </a:solidFill>
                <a:latin typeface="Calibri" pitchFamily="34" charset="0"/>
              </a:rPr>
              <a:t>Goals &amp; Priorities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	                    Wrap Up</a:t>
            </a: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/>
          </p:nvPr>
        </p:nvGraphicFramePr>
        <p:xfrm>
          <a:off x="570022" y="2297094"/>
          <a:ext cx="7850963" cy="37347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013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7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FY19 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STEM Pipeline Fund 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Proposed Amount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973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2018 STEM Summit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</a:rPr>
                        <a:t>$50,000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042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STEM@Work</a:t>
                      </a:r>
                      <a:r>
                        <a:rPr lang="en-US" sz="1400" u="none" strike="noStrike" baseline="0" dirty="0">
                          <a:effectLst/>
                          <a:latin typeface="Calibri" panose="020F0502020204030204" pitchFamily="34" charset="0"/>
                        </a:rPr>
                        <a:t> Recruitment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$250,000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973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baseline="0" dirty="0">
                          <a:effectLst/>
                          <a:latin typeface="Calibri" panose="020F0502020204030204" pitchFamily="34" charset="0"/>
                        </a:rPr>
                        <a:t>Curriculum Development &amp; Teacher Training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$350,000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973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STEM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Council Staffing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973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STEM Pathway Planning &amp; Implementation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$5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905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Alignment/Acceleration Initiatives</a:t>
                      </a:r>
                    </a:p>
                    <a:p>
                      <a:pPr lvl="0" algn="l" fontAlgn="b"/>
                      <a:r>
                        <a:rPr lang="en-US" sz="1100" b="0" i="1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*This includes potential Regional STEM Network FY19 funding to support FY20 STEM Week purposes 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973">
                <a:tc>
                  <a:txBody>
                    <a:bodyPr/>
                    <a:lstStyle/>
                    <a:p>
                      <a:pPr lvl="8" algn="ctr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Calibri" panose="020F0502020204030204" pitchFamily="34" charset="0"/>
                        </a:rPr>
                        <a:t>$1,500,000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4784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heme/theme1.xml><?xml version="1.0" encoding="utf-8"?>
<a:theme xmlns:a="http://schemas.openxmlformats.org/drawingml/2006/main" name="1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176298</TotalTime>
  <Words>1367</Words>
  <Application>Microsoft Macintosh PowerPoint</Application>
  <PresentationFormat>On-screen Show (4:3)</PresentationFormat>
  <Paragraphs>335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Book Antiqua</vt:lpstr>
      <vt:lpstr>Calibri</vt:lpstr>
      <vt:lpstr>Symbol</vt:lpstr>
      <vt:lpstr>Wingdings</vt:lpstr>
      <vt:lpstr>1_Blue Presentation Template - MA HHS - small logos</vt:lpstr>
      <vt:lpstr>2_Blue Presentation Template - MA HHS - small logos</vt:lpstr>
      <vt:lpstr>3_Blue Presentation Template - MA HHS - small logos</vt:lpstr>
      <vt:lpstr>4_Blue Presentation Template - MA HHS - small logos</vt:lpstr>
      <vt:lpstr>5_Blue Presentation Template - MA HHS - small logos</vt:lpstr>
      <vt:lpstr>6_Blue Presentation Template - MA HHS - small logos</vt:lpstr>
      <vt:lpstr>PowerPoint Presentation</vt:lpstr>
      <vt:lpstr>Welcome</vt:lpstr>
      <vt:lpstr>Agenda Overview</vt:lpstr>
      <vt:lpstr>STEM Advisory Council Priorities</vt:lpstr>
      <vt:lpstr>STEM Advisory Council Priorities</vt:lpstr>
      <vt:lpstr>STEM Advisory Council Priorities</vt:lpstr>
      <vt:lpstr>STEM Advisory Council Priorities</vt:lpstr>
      <vt:lpstr>STEM Advisory Council Priorities</vt:lpstr>
      <vt:lpstr>Discussion on FY18-FY19 Goals</vt:lpstr>
      <vt:lpstr>STEM Advisory Council Priorities</vt:lpstr>
      <vt:lpstr>STEM Advisory Council Priorities</vt:lpstr>
      <vt:lpstr>STEM Week</vt:lpstr>
      <vt:lpstr>STEM Week</vt:lpstr>
      <vt:lpstr>STEM Week</vt:lpstr>
      <vt:lpstr>STEM Week</vt:lpstr>
      <vt:lpstr>STEM Week Timeline</vt:lpstr>
      <vt:lpstr>STEM Week</vt:lpstr>
      <vt:lpstr>Wrap Up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Advani, Ramesh (ANF)</dc:creator>
  <cp:lastModifiedBy>Isa Zimmerman</cp:lastModifiedBy>
  <cp:revision>3425</cp:revision>
  <cp:lastPrinted>2018-09-25T12:47:42Z</cp:lastPrinted>
  <dcterms:created xsi:type="dcterms:W3CDTF">2014-04-27T20:43:35Z</dcterms:created>
  <dcterms:modified xsi:type="dcterms:W3CDTF">2018-09-25T19:54:15Z</dcterms:modified>
</cp:coreProperties>
</file>